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60" r:id="rId5"/>
    <p:sldId id="261" r:id="rId6"/>
    <p:sldId id="262" r:id="rId7"/>
    <p:sldId id="264" r:id="rId8"/>
    <p:sldId id="263" r:id="rId9"/>
    <p:sldId id="265" r:id="rId10"/>
    <p:sldId id="266" r:id="rId11"/>
    <p:sldId id="267" r:id="rId12"/>
    <p:sldId id="269" r:id="rId13"/>
    <p:sldId id="268" r:id="rId14"/>
    <p:sldId id="270" r:id="rId15"/>
    <p:sldId id="272" r:id="rId16"/>
    <p:sldId id="273" r:id="rId17"/>
    <p:sldId id="274" r:id="rId18"/>
    <p:sldId id="275" r:id="rId19"/>
    <p:sldId id="276" r:id="rId20"/>
    <p:sldId id="271" r:id="rId21"/>
    <p:sldId id="277" r:id="rId22"/>
    <p:sldId id="278" r:id="rId23"/>
    <p:sldId id="279"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8FC3F-3058-4A6A-AD1C-B209DB0C466F}"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D3913-A4C6-4911-81F7-898CBD35F237}" type="slidenum">
              <a:rPr lang="en-US" smtClean="0"/>
              <a:t>‹#›</a:t>
            </a:fld>
            <a:endParaRPr lang="en-US"/>
          </a:p>
        </p:txBody>
      </p:sp>
    </p:spTree>
    <p:extLst>
      <p:ext uri="{BB962C8B-B14F-4D97-AF65-F5344CB8AC3E}">
        <p14:creationId xmlns:p14="http://schemas.microsoft.com/office/powerpoint/2010/main" val="49277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D3913-A4C6-4911-81F7-898CBD35F237}" type="slidenum">
              <a:rPr lang="en-US" smtClean="0"/>
              <a:t>1</a:t>
            </a:fld>
            <a:endParaRPr lang="en-US"/>
          </a:p>
        </p:txBody>
      </p:sp>
    </p:spTree>
    <p:extLst>
      <p:ext uri="{BB962C8B-B14F-4D97-AF65-F5344CB8AC3E}">
        <p14:creationId xmlns:p14="http://schemas.microsoft.com/office/powerpoint/2010/main" val="2583713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345F8E-A6F0-4DAB-96D1-FDBF5B9ADA2D}" type="datetime1">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2160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2ABE35-78BF-4CE3-B3E7-F16EC55D6B83}" type="datetime1">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18541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7AAF59-727D-408E-A86D-531A3538AD07}" type="datetime1">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3558589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FF0A1-A70C-4188-B6D1-0F472196BE69}" type="datetime1">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214821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2FA593-C61C-428C-A6AA-C27C2E5A6304}" type="datetime1">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348845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B8BB84-7C42-4405-BE52-58ACE4477E07}" type="datetime1">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26976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9B982F-0345-4172-BFC5-FCE8691BFD08}" type="datetime1">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223739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0235E7-3A9F-4842-91AE-2B3ED9080B01}" type="datetime1">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417917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849DDE-3D13-49DB-B23E-FA48720643AA}" type="datetime1">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273825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6E5073-88F4-45C9-A70C-2693BF2C0D82}" type="datetime1">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1204041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D2A39D-9535-4601-A543-76576C27DE2D}" type="datetime1">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4388-26BC-4528-95A6-5DA8ACFCACE3}" type="slidenum">
              <a:rPr lang="en-US" smtClean="0"/>
              <a:t>‹#›</a:t>
            </a:fld>
            <a:endParaRPr lang="en-US"/>
          </a:p>
        </p:txBody>
      </p:sp>
    </p:spTree>
    <p:extLst>
      <p:ext uri="{BB962C8B-B14F-4D97-AF65-F5344CB8AC3E}">
        <p14:creationId xmlns:p14="http://schemas.microsoft.com/office/powerpoint/2010/main" val="197436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7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CF7AC3-5057-4F00-89A5-DF27AEEC486B}" type="datetime1">
              <a:rPr lang="en-US" smtClean="0"/>
              <a:t>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F4388-26BC-4528-95A6-5DA8ACFCACE3}" type="slidenum">
              <a:rPr lang="en-US" smtClean="0"/>
              <a:t>‹#›</a:t>
            </a:fld>
            <a:endParaRPr lang="en-US"/>
          </a:p>
        </p:txBody>
      </p:sp>
    </p:spTree>
    <p:extLst>
      <p:ext uri="{BB962C8B-B14F-4D97-AF65-F5344CB8AC3E}">
        <p14:creationId xmlns:p14="http://schemas.microsoft.com/office/powerpoint/2010/main" val="893589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topics/computer-science/emotion-recognition" TargetMode="External"/><Relationship Id="rId2" Type="http://schemas.openxmlformats.org/officeDocument/2006/relationships/hyperlink" Target="https://docs.opencv.org/master/d7/da8/tutorial_table_of_content_imgproc.html" TargetMode="External"/><Relationship Id="rId1" Type="http://schemas.openxmlformats.org/officeDocument/2006/relationships/slideLayout" Target="../slideLayouts/slideLayout1.xml"/><Relationship Id="rId4" Type="http://schemas.openxmlformats.org/officeDocument/2006/relationships/hyperlink" Target="https://www.frontiersin.org/articles/10.3389/fpsyg.2018.01303/ful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8768" y="325932"/>
            <a:ext cx="4253593" cy="943839"/>
          </a:xfrm>
          <a:solidFill>
            <a:schemeClr val="tx1"/>
          </a:solidFill>
          <a:ln>
            <a:solidFill>
              <a:schemeClr val="tx1"/>
            </a:solidFill>
          </a:ln>
        </p:spPr>
        <p:txBody>
          <a:bodyPr anchor="ctr">
            <a:normAutofit/>
          </a:bodyPr>
          <a:lstStyle/>
          <a:p>
            <a:r>
              <a:rPr lang="en-US" b="1" dirty="0" smtClean="0">
                <a:solidFill>
                  <a:schemeClr val="bg1"/>
                </a:solidFill>
                <a:effectLst>
                  <a:outerShdw blurRad="38100" dist="38100" dir="2700000" algn="tl">
                    <a:srgbClr val="000000">
                      <a:alpha val="43137"/>
                    </a:srgbClr>
                  </a:outerShdw>
                </a:effectLst>
              </a:rPr>
              <a:t>Mini Project</a:t>
            </a:r>
            <a:endParaRPr lang="en-US" b="1" dirty="0">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3077936" y="1939575"/>
            <a:ext cx="5480956" cy="490537"/>
          </a:xfrm>
          <a:solidFill>
            <a:schemeClr val="tx1"/>
          </a:solidFill>
          <a:ln>
            <a:solidFill>
              <a:schemeClr val="tx1"/>
            </a:solidFill>
          </a:ln>
        </p:spPr>
        <p:txBody>
          <a:bodyPr anchor="ctr">
            <a:noAutofit/>
          </a:bodyPr>
          <a:lstStyle/>
          <a:p>
            <a:r>
              <a:rPr lang="en-US" sz="3600" dirty="0" smtClean="0">
                <a:solidFill>
                  <a:schemeClr val="bg1"/>
                </a:solidFill>
              </a:rPr>
              <a:t>Emotion Based Music Player</a:t>
            </a:r>
            <a:endParaRPr lang="en-US" sz="3600" dirty="0">
              <a:solidFill>
                <a:schemeClr val="bg1"/>
              </a:solidFill>
            </a:endParaRPr>
          </a:p>
        </p:txBody>
      </p:sp>
      <p:sp>
        <p:nvSpPr>
          <p:cNvPr id="5" name="TextBox 4"/>
          <p:cNvSpPr txBox="1"/>
          <p:nvPr/>
        </p:nvSpPr>
        <p:spPr>
          <a:xfrm>
            <a:off x="4203934" y="3099916"/>
            <a:ext cx="3343259" cy="1077218"/>
          </a:xfrm>
          <a:prstGeom prst="rect">
            <a:avLst/>
          </a:prstGeom>
          <a:solidFill>
            <a:schemeClr val="tx1"/>
          </a:solidFill>
          <a:ln>
            <a:solidFill>
              <a:schemeClr val="tx1"/>
            </a:solidFill>
          </a:ln>
        </p:spPr>
        <p:txBody>
          <a:bodyPr wrap="square" rtlCol="0" anchor="ctr">
            <a:spAutoFit/>
          </a:bodyPr>
          <a:lstStyle/>
          <a:p>
            <a:pPr algn="ctr"/>
            <a:r>
              <a:rPr lang="en-US" sz="2400" b="1" dirty="0" smtClean="0">
                <a:solidFill>
                  <a:schemeClr val="bg1"/>
                </a:solidFill>
              </a:rPr>
              <a:t>Team Members:</a:t>
            </a:r>
          </a:p>
          <a:p>
            <a:pPr algn="ctr"/>
            <a:r>
              <a:rPr lang="en-US" sz="2000" dirty="0" smtClean="0">
                <a:solidFill>
                  <a:schemeClr val="bg1"/>
                </a:solidFill>
              </a:rPr>
              <a:t>Prabhat Yadav(Team Lead)</a:t>
            </a:r>
          </a:p>
          <a:p>
            <a:pPr algn="ctr"/>
            <a:r>
              <a:rPr lang="en-US" sz="2000" dirty="0" smtClean="0">
                <a:solidFill>
                  <a:schemeClr val="bg1"/>
                </a:solidFill>
              </a:rPr>
              <a:t>Jayash Raj Singh Yadav</a:t>
            </a:r>
            <a:endParaRPr lang="en-US" sz="2000" dirty="0">
              <a:solidFill>
                <a:schemeClr val="bg1"/>
              </a:solidFill>
            </a:endParaRPr>
          </a:p>
        </p:txBody>
      </p:sp>
      <p:sp>
        <p:nvSpPr>
          <p:cNvPr id="6" name="TextBox 5"/>
          <p:cNvSpPr txBox="1"/>
          <p:nvPr/>
        </p:nvSpPr>
        <p:spPr>
          <a:xfrm>
            <a:off x="3805916" y="5153054"/>
            <a:ext cx="4139293" cy="646331"/>
          </a:xfrm>
          <a:prstGeom prst="rect">
            <a:avLst/>
          </a:prstGeom>
          <a:solidFill>
            <a:schemeClr val="bg2">
              <a:lumMod val="10000"/>
            </a:schemeClr>
          </a:solidFill>
        </p:spPr>
        <p:txBody>
          <a:bodyPr wrap="square" rtlCol="0" anchor="ctr">
            <a:spAutoFit/>
          </a:bodyPr>
          <a:lstStyle/>
          <a:p>
            <a:pPr algn="ctr"/>
            <a:r>
              <a:rPr lang="en-US" dirty="0" smtClean="0"/>
              <a:t>     </a:t>
            </a:r>
            <a:r>
              <a:rPr lang="en-US" dirty="0" smtClean="0">
                <a:solidFill>
                  <a:schemeClr val="bg1"/>
                </a:solidFill>
              </a:rPr>
              <a:t>SUBMITTED </a:t>
            </a:r>
            <a:r>
              <a:rPr lang="en-US" dirty="0">
                <a:solidFill>
                  <a:schemeClr val="bg1"/>
                </a:solidFill>
              </a:rPr>
              <a:t>TO: Mr. ROHIT </a:t>
            </a:r>
            <a:r>
              <a:rPr lang="en-US" dirty="0" smtClean="0">
                <a:solidFill>
                  <a:schemeClr val="bg1"/>
                </a:solidFill>
              </a:rPr>
              <a:t>RASTOGI</a:t>
            </a:r>
          </a:p>
          <a:p>
            <a:pPr algn="ctr"/>
            <a:r>
              <a:rPr lang="en-US" dirty="0" smtClean="0">
                <a:solidFill>
                  <a:schemeClr val="bg1"/>
                </a:solidFill>
              </a:rPr>
              <a:t>    (Sr. Asst. Professor-CSE)</a:t>
            </a:r>
            <a:endParaRPr lang="en-US" dirty="0">
              <a:solidFill>
                <a:schemeClr val="bg1"/>
              </a:solidFill>
            </a:endParaRPr>
          </a:p>
        </p:txBody>
      </p:sp>
      <p:sp>
        <p:nvSpPr>
          <p:cNvPr id="7" name="Slide Number Placeholder 6"/>
          <p:cNvSpPr>
            <a:spLocks noGrp="1"/>
          </p:cNvSpPr>
          <p:nvPr>
            <p:ph type="sldNum" sz="quarter" idx="12"/>
          </p:nvPr>
        </p:nvSpPr>
        <p:spPr>
          <a:xfrm>
            <a:off x="8610600" y="6302830"/>
            <a:ext cx="2743200" cy="418646"/>
          </a:xfrm>
        </p:spPr>
        <p:txBody>
          <a:bodyPr/>
          <a:lstStyle/>
          <a:p>
            <a:fld id="{2CEF4388-26BC-4528-95A6-5DA8ACFCACE3}" type="slidenum">
              <a:rPr lang="en-US" smtClean="0"/>
              <a:t>1</a:t>
            </a:fld>
            <a:endParaRPr lang="en-US" dirty="0"/>
          </a:p>
        </p:txBody>
      </p:sp>
      <p:sp>
        <p:nvSpPr>
          <p:cNvPr id="8" name="TextBox 7"/>
          <p:cNvSpPr txBox="1"/>
          <p:nvPr/>
        </p:nvSpPr>
        <p:spPr>
          <a:xfrm>
            <a:off x="11528087" y="6302830"/>
            <a:ext cx="273996" cy="369332"/>
          </a:xfrm>
          <a:prstGeom prst="rect">
            <a:avLst/>
          </a:prstGeom>
          <a:solidFill>
            <a:schemeClr val="tx1"/>
          </a:solidFill>
        </p:spPr>
        <p:txBody>
          <a:bodyPr wrap="square" rtlCol="0">
            <a:spAutoFit/>
          </a:bodyPr>
          <a:lstStyle/>
          <a:p>
            <a:r>
              <a:rPr lang="en-US" dirty="0" smtClean="0">
                <a:solidFill>
                  <a:srgbClr val="FF0000"/>
                </a:solidFill>
              </a:rPr>
              <a:t>1</a:t>
            </a:r>
            <a:endParaRPr lang="en-US" dirty="0">
              <a:solidFill>
                <a:srgbClr val="FF0000"/>
              </a:solidFill>
            </a:endParaRPr>
          </a:p>
        </p:txBody>
      </p:sp>
      <p:pic>
        <p:nvPicPr>
          <p:cNvPr id="21506" name="Picture 2" descr="ABES Engineering Colleg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156" y="325932"/>
            <a:ext cx="1186843" cy="166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43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4181"/>
            <a:ext cx="2743200" cy="365125"/>
          </a:xfrm>
        </p:spPr>
        <p:txBody>
          <a:bodyPr/>
          <a:lstStyle/>
          <a:p>
            <a:fld id="{2CEF4388-26BC-4528-95A6-5DA8ACFCACE3}" type="slidenum">
              <a:rPr lang="en-US" smtClean="0"/>
              <a:t>10</a:t>
            </a:fld>
            <a:endParaRPr lang="en-US" dirty="0"/>
          </a:p>
        </p:txBody>
      </p:sp>
      <p:sp>
        <p:nvSpPr>
          <p:cNvPr id="8" name="Subtitle 2"/>
          <p:cNvSpPr txBox="1">
            <a:spLocks/>
          </p:cNvSpPr>
          <p:nvPr/>
        </p:nvSpPr>
        <p:spPr>
          <a:xfrm>
            <a:off x="1341780" y="3199523"/>
            <a:ext cx="2907772" cy="437746"/>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smtClean="0">
                <a:solidFill>
                  <a:schemeClr val="bg1"/>
                </a:solidFill>
              </a:rPr>
              <a:t>This </a:t>
            </a:r>
            <a:r>
              <a:rPr lang="en-US" sz="1800" dirty="0">
                <a:solidFill>
                  <a:schemeClr val="bg1"/>
                </a:solidFill>
              </a:rPr>
              <a:t>is Input </a:t>
            </a:r>
            <a:r>
              <a:rPr lang="en-US" sz="1800" dirty="0" smtClean="0">
                <a:solidFill>
                  <a:schemeClr val="bg1"/>
                </a:solidFill>
              </a:rPr>
              <a:t>Image which is captured by webca</a:t>
            </a:r>
            <a:r>
              <a:rPr lang="en-US" sz="1800" dirty="0">
                <a:solidFill>
                  <a:schemeClr val="bg1"/>
                </a:solidFill>
              </a:rPr>
              <a:t>m</a:t>
            </a:r>
            <a:r>
              <a:rPr lang="en-US" sz="1800" dirty="0" smtClean="0">
                <a:solidFill>
                  <a:schemeClr val="bg1"/>
                </a:solidFill>
              </a:rPr>
              <a:t>.</a:t>
            </a:r>
            <a:endParaRPr lang="en-US" sz="1800" dirty="0">
              <a:solidFill>
                <a:schemeClr val="bg1"/>
              </a:solidFill>
            </a:endParaRPr>
          </a:p>
        </p:txBody>
      </p:sp>
      <p:pic>
        <p:nvPicPr>
          <p:cNvPr id="9" name="image58.jpg"/>
          <p:cNvPicPr/>
          <p:nvPr/>
        </p:nvPicPr>
        <p:blipFill>
          <a:blip r:embed="rId2"/>
          <a:srcRect/>
          <a:stretch>
            <a:fillRect/>
          </a:stretch>
        </p:blipFill>
        <p:spPr>
          <a:xfrm>
            <a:off x="1639192" y="1120803"/>
            <a:ext cx="2312948" cy="1746999"/>
          </a:xfrm>
          <a:prstGeom prst="rect">
            <a:avLst/>
          </a:prstGeom>
          <a:ln/>
        </p:spPr>
      </p:pic>
      <p:sp>
        <p:nvSpPr>
          <p:cNvPr id="10" name="Right Arrow 9"/>
          <p:cNvSpPr/>
          <p:nvPr/>
        </p:nvSpPr>
        <p:spPr>
          <a:xfrm>
            <a:off x="4249553" y="1775792"/>
            <a:ext cx="36687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1.jpg"/>
          <p:cNvPicPr/>
          <p:nvPr/>
        </p:nvPicPr>
        <p:blipFill>
          <a:blip r:embed="rId3"/>
          <a:srcRect/>
          <a:stretch>
            <a:fillRect/>
          </a:stretch>
        </p:blipFill>
        <p:spPr>
          <a:xfrm>
            <a:off x="8431171" y="1168414"/>
            <a:ext cx="1598047" cy="1699388"/>
          </a:xfrm>
          <a:prstGeom prst="rect">
            <a:avLst/>
          </a:prstGeom>
          <a:ln/>
        </p:spPr>
      </p:pic>
      <p:sp>
        <p:nvSpPr>
          <p:cNvPr id="12" name="Subtitle 2"/>
          <p:cNvSpPr txBox="1">
            <a:spLocks/>
          </p:cNvSpPr>
          <p:nvPr/>
        </p:nvSpPr>
        <p:spPr>
          <a:xfrm>
            <a:off x="4662720" y="2346167"/>
            <a:ext cx="2907772" cy="1706711"/>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chemeClr val="bg1"/>
                </a:solidFill>
              </a:rPr>
              <a:t>This image will be </a:t>
            </a:r>
            <a:r>
              <a:rPr lang="en-US" sz="1800" dirty="0" smtClean="0">
                <a:solidFill>
                  <a:schemeClr val="bg1"/>
                </a:solidFill>
              </a:rPr>
              <a:t>processed </a:t>
            </a:r>
            <a:r>
              <a:rPr lang="en-US" sz="1800" dirty="0">
                <a:solidFill>
                  <a:schemeClr val="bg1"/>
                </a:solidFill>
              </a:rPr>
              <a:t>by the python code and converted into a 350x350 grayscale image for checking its emotion against the trained model.</a:t>
            </a:r>
          </a:p>
        </p:txBody>
      </p:sp>
      <p:sp>
        <p:nvSpPr>
          <p:cNvPr id="13" name="Subtitle 2"/>
          <p:cNvSpPr txBox="1">
            <a:spLocks/>
          </p:cNvSpPr>
          <p:nvPr/>
        </p:nvSpPr>
        <p:spPr>
          <a:xfrm>
            <a:off x="7918315" y="3199522"/>
            <a:ext cx="3204279" cy="437746"/>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smtClean="0">
                <a:solidFill>
                  <a:schemeClr val="bg1"/>
                </a:solidFill>
              </a:rPr>
              <a:t>This </a:t>
            </a:r>
            <a:r>
              <a:rPr lang="en-US" sz="1800" dirty="0">
                <a:solidFill>
                  <a:schemeClr val="bg1"/>
                </a:solidFill>
              </a:rPr>
              <a:t>is </a:t>
            </a:r>
            <a:r>
              <a:rPr lang="en-US" sz="1800" dirty="0" smtClean="0">
                <a:solidFill>
                  <a:schemeClr val="bg1"/>
                </a:solidFill>
              </a:rPr>
              <a:t>output Image which will be evaluated for emotion.</a:t>
            </a:r>
            <a:endParaRPr lang="en-US" sz="1800" dirty="0">
              <a:solidFill>
                <a:schemeClr val="bg1"/>
              </a:solidFill>
            </a:endParaRPr>
          </a:p>
        </p:txBody>
      </p:sp>
      <p:pic>
        <p:nvPicPr>
          <p:cNvPr id="14" name="image4.png"/>
          <p:cNvPicPr/>
          <p:nvPr/>
        </p:nvPicPr>
        <p:blipFill>
          <a:blip r:embed="rId4"/>
          <a:srcRect/>
          <a:stretch>
            <a:fillRect/>
          </a:stretch>
        </p:blipFill>
        <p:spPr>
          <a:xfrm>
            <a:off x="3891701" y="4138621"/>
            <a:ext cx="4384465" cy="2224483"/>
          </a:xfrm>
          <a:prstGeom prst="rect">
            <a:avLst/>
          </a:prstGeom>
          <a:ln/>
        </p:spPr>
      </p:pic>
      <p:sp>
        <p:nvSpPr>
          <p:cNvPr id="15" name="TextBox 14"/>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10</a:t>
            </a:r>
            <a:endParaRPr lang="en-US" dirty="0">
              <a:solidFill>
                <a:srgbClr val="FF0000"/>
              </a:solidFill>
            </a:endParaRPr>
          </a:p>
        </p:txBody>
      </p:sp>
    </p:spTree>
    <p:extLst>
      <p:ext uri="{BB962C8B-B14F-4D97-AF65-F5344CB8AC3E}">
        <p14:creationId xmlns:p14="http://schemas.microsoft.com/office/powerpoint/2010/main" val="966377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0170" y="221102"/>
            <a:ext cx="3482502" cy="848406"/>
          </a:xfrm>
          <a:solidFill>
            <a:schemeClr val="tx1"/>
          </a:solidFill>
        </p:spPr>
        <p:txBody>
          <a:bodyPr anchor="ctr">
            <a:normAutofit fontScale="90000"/>
          </a:bodyPr>
          <a:lstStyle/>
          <a:p>
            <a:pPr algn="l"/>
            <a:r>
              <a:rPr lang="en-US" b="1" dirty="0" smtClean="0">
                <a:solidFill>
                  <a:schemeClr val="bg1"/>
                </a:solidFill>
              </a:rPr>
              <a:t>Deliverables</a:t>
            </a:r>
            <a:endParaRPr lang="en-US" b="1" dirty="0" smtClean="0">
              <a:solidFill>
                <a:schemeClr val="bg1"/>
              </a:solidFill>
            </a:endParaRPr>
          </a:p>
        </p:txBody>
      </p:sp>
      <p:sp>
        <p:nvSpPr>
          <p:cNvPr id="3" name="Subtitle 2"/>
          <p:cNvSpPr>
            <a:spLocks noGrp="1"/>
          </p:cNvSpPr>
          <p:nvPr>
            <p:ph type="subTitle" idx="1"/>
          </p:nvPr>
        </p:nvSpPr>
        <p:spPr>
          <a:xfrm>
            <a:off x="1742026" y="5486395"/>
            <a:ext cx="1595975" cy="583660"/>
          </a:xfrm>
          <a:solidFill>
            <a:schemeClr val="tx1"/>
          </a:solidFill>
        </p:spPr>
        <p:txBody>
          <a:bodyPr anchor="ctr">
            <a:noAutofit/>
          </a:bodyPr>
          <a:lstStyle/>
          <a:p>
            <a:pPr algn="l"/>
            <a:r>
              <a:rPr lang="en-US" sz="1800" dirty="0" smtClean="0">
                <a:solidFill>
                  <a:schemeClr val="bg1"/>
                </a:solidFill>
              </a:rPr>
              <a:t>Login window</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11</a:t>
            </a:fld>
            <a:endParaRPr lang="en-US" dirty="0"/>
          </a:p>
        </p:txBody>
      </p:sp>
      <p:pic>
        <p:nvPicPr>
          <p:cNvPr id="7" name="image64.png"/>
          <p:cNvPicPr/>
          <p:nvPr/>
        </p:nvPicPr>
        <p:blipFill>
          <a:blip r:embed="rId2"/>
          <a:srcRect/>
          <a:stretch>
            <a:fillRect/>
          </a:stretch>
        </p:blipFill>
        <p:spPr>
          <a:xfrm>
            <a:off x="663671" y="1215418"/>
            <a:ext cx="4054244" cy="4241800"/>
          </a:xfrm>
          <a:prstGeom prst="rect">
            <a:avLst/>
          </a:prstGeom>
          <a:ln/>
        </p:spPr>
      </p:pic>
      <p:pic>
        <p:nvPicPr>
          <p:cNvPr id="8" name="image23.png"/>
          <p:cNvPicPr/>
          <p:nvPr/>
        </p:nvPicPr>
        <p:blipFill>
          <a:blip r:embed="rId3"/>
          <a:srcRect/>
          <a:stretch>
            <a:fillRect/>
          </a:stretch>
        </p:blipFill>
        <p:spPr>
          <a:xfrm>
            <a:off x="7033099" y="1215417"/>
            <a:ext cx="3920246" cy="4241799"/>
          </a:xfrm>
          <a:prstGeom prst="rect">
            <a:avLst/>
          </a:prstGeom>
          <a:ln/>
        </p:spPr>
      </p:pic>
      <p:sp>
        <p:nvSpPr>
          <p:cNvPr id="9" name="Subtitle 2"/>
          <p:cNvSpPr txBox="1">
            <a:spLocks/>
          </p:cNvSpPr>
          <p:nvPr/>
        </p:nvSpPr>
        <p:spPr>
          <a:xfrm>
            <a:off x="8174864" y="5486395"/>
            <a:ext cx="1636715" cy="583660"/>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solidFill>
                  <a:schemeClr val="bg1"/>
                </a:solidFill>
              </a:rPr>
              <a:t>Signup window</a:t>
            </a:r>
            <a:endParaRPr lang="en-US" sz="1800" dirty="0">
              <a:solidFill>
                <a:schemeClr val="bg1"/>
              </a:solidFill>
            </a:endParaRPr>
          </a:p>
        </p:txBody>
      </p:sp>
      <p:sp>
        <p:nvSpPr>
          <p:cNvPr id="10" name="TextBox 9"/>
          <p:cNvSpPr txBox="1"/>
          <p:nvPr/>
        </p:nvSpPr>
        <p:spPr>
          <a:xfrm>
            <a:off x="11361906" y="6302830"/>
            <a:ext cx="440177" cy="369332"/>
          </a:xfrm>
          <a:prstGeom prst="rect">
            <a:avLst/>
          </a:prstGeom>
          <a:solidFill>
            <a:schemeClr val="tx1"/>
          </a:solidFill>
        </p:spPr>
        <p:txBody>
          <a:bodyPr wrap="square" rtlCol="0">
            <a:spAutoFit/>
          </a:bodyPr>
          <a:lstStyle/>
          <a:p>
            <a:r>
              <a:rPr lang="en-US" dirty="0" smtClean="0">
                <a:solidFill>
                  <a:srgbClr val="FF0000"/>
                </a:solidFill>
              </a:rPr>
              <a:t>11</a:t>
            </a:r>
            <a:endParaRPr lang="en-US" dirty="0">
              <a:solidFill>
                <a:srgbClr val="FF0000"/>
              </a:solidFill>
            </a:endParaRPr>
          </a:p>
        </p:txBody>
      </p:sp>
    </p:spTree>
    <p:extLst>
      <p:ext uri="{BB962C8B-B14F-4D97-AF65-F5344CB8AC3E}">
        <p14:creationId xmlns:p14="http://schemas.microsoft.com/office/powerpoint/2010/main" val="802966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94945" y="5165386"/>
            <a:ext cx="1595975" cy="583660"/>
          </a:xfrm>
          <a:solidFill>
            <a:schemeClr val="tx1"/>
          </a:solidFill>
        </p:spPr>
        <p:txBody>
          <a:bodyPr anchor="ctr">
            <a:noAutofit/>
          </a:bodyPr>
          <a:lstStyle/>
          <a:p>
            <a:pPr algn="l"/>
            <a:r>
              <a:rPr lang="en-US" sz="1800" dirty="0" smtClean="0">
                <a:solidFill>
                  <a:schemeClr val="bg1"/>
                </a:solidFill>
              </a:rPr>
              <a:t>Main win</a:t>
            </a:r>
            <a:r>
              <a:rPr lang="en-US" sz="1800" b="1" dirty="0" smtClean="0">
                <a:solidFill>
                  <a:schemeClr val="bg1"/>
                </a:solidFill>
              </a:rPr>
              <a:t>do</a:t>
            </a:r>
            <a:r>
              <a:rPr lang="en-US" sz="1800" dirty="0" smtClean="0">
                <a:solidFill>
                  <a:schemeClr val="bg1"/>
                </a:solidFill>
              </a:rPr>
              <a:t>w</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12</a:t>
            </a:fld>
            <a:endParaRPr lang="en-US" dirty="0"/>
          </a:p>
        </p:txBody>
      </p:sp>
      <p:sp>
        <p:nvSpPr>
          <p:cNvPr id="9" name="Subtitle 2"/>
          <p:cNvSpPr txBox="1">
            <a:spLocks/>
          </p:cNvSpPr>
          <p:nvPr/>
        </p:nvSpPr>
        <p:spPr>
          <a:xfrm>
            <a:off x="8174863" y="3939697"/>
            <a:ext cx="1636715" cy="583660"/>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solidFill>
                  <a:schemeClr val="bg1"/>
                </a:solidFill>
              </a:rPr>
              <a:t>Mode selection</a:t>
            </a:r>
            <a:endParaRPr lang="en-US" sz="1800" dirty="0">
              <a:solidFill>
                <a:schemeClr val="bg1"/>
              </a:solidFill>
            </a:endParaRPr>
          </a:p>
        </p:txBody>
      </p:sp>
      <p:pic>
        <p:nvPicPr>
          <p:cNvPr id="10" name="image41.png"/>
          <p:cNvPicPr/>
          <p:nvPr/>
        </p:nvPicPr>
        <p:blipFill>
          <a:blip r:embed="rId2"/>
          <a:srcRect/>
          <a:stretch>
            <a:fillRect/>
          </a:stretch>
        </p:blipFill>
        <p:spPr>
          <a:xfrm>
            <a:off x="349899" y="1602766"/>
            <a:ext cx="5519420" cy="3467100"/>
          </a:xfrm>
          <a:prstGeom prst="rect">
            <a:avLst/>
          </a:prstGeom>
          <a:ln/>
        </p:spPr>
      </p:pic>
      <p:pic>
        <p:nvPicPr>
          <p:cNvPr id="11" name="image59.png"/>
          <p:cNvPicPr/>
          <p:nvPr/>
        </p:nvPicPr>
        <p:blipFill>
          <a:blip r:embed="rId3"/>
          <a:srcRect/>
          <a:stretch>
            <a:fillRect/>
          </a:stretch>
        </p:blipFill>
        <p:spPr>
          <a:xfrm>
            <a:off x="6109686" y="3091841"/>
            <a:ext cx="5767070" cy="488950"/>
          </a:xfrm>
          <a:prstGeom prst="rect">
            <a:avLst/>
          </a:prstGeom>
          <a:ln/>
        </p:spPr>
      </p:pic>
      <p:sp>
        <p:nvSpPr>
          <p:cNvPr id="12" name="TextBox 11"/>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12</a:t>
            </a:r>
            <a:endParaRPr lang="en-US" dirty="0">
              <a:solidFill>
                <a:srgbClr val="FF0000"/>
              </a:solidFill>
            </a:endParaRPr>
          </a:p>
        </p:txBody>
      </p:sp>
    </p:spTree>
    <p:extLst>
      <p:ext uri="{BB962C8B-B14F-4D97-AF65-F5344CB8AC3E}">
        <p14:creationId xmlns:p14="http://schemas.microsoft.com/office/powerpoint/2010/main" val="2972489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56115" y="479605"/>
            <a:ext cx="4124527" cy="848406"/>
          </a:xfrm>
          <a:solidFill>
            <a:schemeClr val="tx1"/>
          </a:solidFill>
        </p:spPr>
        <p:txBody>
          <a:bodyPr anchor="ctr">
            <a:normAutofit fontScale="90000"/>
          </a:bodyPr>
          <a:lstStyle/>
          <a:p>
            <a:pPr algn="l"/>
            <a:r>
              <a:rPr lang="en-US" b="1" dirty="0" smtClean="0">
                <a:solidFill>
                  <a:schemeClr val="bg1"/>
                </a:solidFill>
              </a:rPr>
              <a:t>Error Handling</a:t>
            </a:r>
            <a:endParaRPr lang="en-US" b="1" dirty="0" smtClean="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13</a:t>
            </a:fld>
            <a:endParaRPr lang="en-US" dirty="0"/>
          </a:p>
        </p:txBody>
      </p:sp>
      <p:sp>
        <p:nvSpPr>
          <p:cNvPr id="9" name="Subtitle 2"/>
          <p:cNvSpPr>
            <a:spLocks noGrp="1"/>
          </p:cNvSpPr>
          <p:nvPr>
            <p:ph type="subTitle" idx="1"/>
          </p:nvPr>
        </p:nvSpPr>
        <p:spPr>
          <a:xfrm>
            <a:off x="1663431" y="5000824"/>
            <a:ext cx="2637610" cy="583660"/>
          </a:xfrm>
          <a:solidFill>
            <a:schemeClr val="tx1"/>
          </a:solidFill>
        </p:spPr>
        <p:txBody>
          <a:bodyPr anchor="ctr">
            <a:noAutofit/>
          </a:bodyPr>
          <a:lstStyle/>
          <a:p>
            <a:pPr algn="l"/>
            <a:r>
              <a:rPr lang="en-US" sz="1800" dirty="0" smtClean="0">
                <a:solidFill>
                  <a:schemeClr val="bg1"/>
                </a:solidFill>
              </a:rPr>
              <a:t>When wrong password entered by user</a:t>
            </a:r>
          </a:p>
        </p:txBody>
      </p:sp>
      <p:sp>
        <p:nvSpPr>
          <p:cNvPr id="10" name="Subtitle 2"/>
          <p:cNvSpPr txBox="1">
            <a:spLocks/>
          </p:cNvSpPr>
          <p:nvPr/>
        </p:nvSpPr>
        <p:spPr>
          <a:xfrm>
            <a:off x="7431932" y="5000824"/>
            <a:ext cx="2410630" cy="583660"/>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smtClean="0">
                <a:solidFill>
                  <a:schemeClr val="bg1"/>
                </a:solidFill>
              </a:rPr>
              <a:t>When wrong ID entered by user</a:t>
            </a:r>
            <a:endParaRPr lang="en-US" sz="1800" dirty="0">
              <a:solidFill>
                <a:schemeClr val="bg1"/>
              </a:solidFill>
            </a:endParaRPr>
          </a:p>
        </p:txBody>
      </p:sp>
      <p:pic>
        <p:nvPicPr>
          <p:cNvPr id="11" name="image20.png"/>
          <p:cNvPicPr/>
          <p:nvPr/>
        </p:nvPicPr>
        <p:blipFill>
          <a:blip r:embed="rId2"/>
          <a:srcRect/>
          <a:stretch>
            <a:fillRect/>
          </a:stretch>
        </p:blipFill>
        <p:spPr>
          <a:xfrm>
            <a:off x="1079771" y="2157607"/>
            <a:ext cx="4036977" cy="2607013"/>
          </a:xfrm>
          <a:prstGeom prst="rect">
            <a:avLst/>
          </a:prstGeom>
          <a:ln/>
        </p:spPr>
      </p:pic>
      <p:pic>
        <p:nvPicPr>
          <p:cNvPr id="12" name="image2.png"/>
          <p:cNvPicPr/>
          <p:nvPr/>
        </p:nvPicPr>
        <p:blipFill>
          <a:blip r:embed="rId3"/>
          <a:srcRect/>
          <a:stretch>
            <a:fillRect/>
          </a:stretch>
        </p:blipFill>
        <p:spPr>
          <a:xfrm>
            <a:off x="6571621" y="2157606"/>
            <a:ext cx="4303882" cy="2607013"/>
          </a:xfrm>
          <a:prstGeom prst="rect">
            <a:avLst/>
          </a:prstGeom>
          <a:ln/>
        </p:spPr>
      </p:pic>
      <p:sp>
        <p:nvSpPr>
          <p:cNvPr id="13" name="TextBox 12"/>
          <p:cNvSpPr txBox="1"/>
          <p:nvPr/>
        </p:nvSpPr>
        <p:spPr>
          <a:xfrm>
            <a:off x="11322996" y="6302830"/>
            <a:ext cx="418289" cy="369332"/>
          </a:xfrm>
          <a:prstGeom prst="rect">
            <a:avLst/>
          </a:prstGeom>
          <a:solidFill>
            <a:schemeClr val="tx1"/>
          </a:solidFill>
        </p:spPr>
        <p:txBody>
          <a:bodyPr wrap="square" rtlCol="0">
            <a:spAutoFit/>
          </a:bodyPr>
          <a:lstStyle/>
          <a:p>
            <a:r>
              <a:rPr lang="en-US" dirty="0" smtClean="0">
                <a:solidFill>
                  <a:srgbClr val="FF0000"/>
                </a:solidFill>
              </a:rPr>
              <a:t>13</a:t>
            </a:r>
            <a:endParaRPr lang="en-US" dirty="0">
              <a:solidFill>
                <a:srgbClr val="FF0000"/>
              </a:solidFill>
            </a:endParaRPr>
          </a:p>
        </p:txBody>
      </p:sp>
    </p:spTree>
    <p:extLst>
      <p:ext uri="{BB962C8B-B14F-4D97-AF65-F5344CB8AC3E}">
        <p14:creationId xmlns:p14="http://schemas.microsoft.com/office/powerpoint/2010/main" val="3923058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9467" y="135921"/>
            <a:ext cx="4455268" cy="848406"/>
          </a:xfrm>
          <a:solidFill>
            <a:schemeClr val="tx1"/>
          </a:solidFill>
        </p:spPr>
        <p:txBody>
          <a:bodyPr anchor="ctr">
            <a:normAutofit fontScale="90000"/>
          </a:bodyPr>
          <a:lstStyle/>
          <a:p>
            <a:pPr algn="l"/>
            <a:r>
              <a:rPr lang="en-US" b="1" dirty="0" smtClean="0">
                <a:solidFill>
                  <a:schemeClr val="bg1"/>
                </a:solidFill>
              </a:rPr>
              <a:t>Code snapshots</a:t>
            </a:r>
            <a:endParaRPr lang="en-US" b="1" dirty="0" smtClean="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14</a:t>
            </a:fld>
            <a:endParaRPr lang="en-US" dirty="0"/>
          </a:p>
        </p:txBody>
      </p:sp>
      <p:sp>
        <p:nvSpPr>
          <p:cNvPr id="6" name="Subtitle 2"/>
          <p:cNvSpPr>
            <a:spLocks noGrp="1"/>
          </p:cNvSpPr>
          <p:nvPr>
            <p:ph type="subTitle" idx="1"/>
          </p:nvPr>
        </p:nvSpPr>
        <p:spPr>
          <a:xfrm>
            <a:off x="2003898" y="3194511"/>
            <a:ext cx="2178995" cy="584467"/>
          </a:xfrm>
          <a:solidFill>
            <a:schemeClr val="tx1"/>
          </a:solidFill>
        </p:spPr>
        <p:txBody>
          <a:bodyPr anchor="ctr">
            <a:noAutofit/>
          </a:bodyPr>
          <a:lstStyle/>
          <a:p>
            <a:pPr algn="l"/>
            <a:r>
              <a:rPr lang="en-US" sz="1800" dirty="0" smtClean="0">
                <a:solidFill>
                  <a:schemeClr val="bg1"/>
                </a:solidFill>
              </a:rPr>
              <a:t>Code for login and signup screen</a:t>
            </a:r>
          </a:p>
        </p:txBody>
      </p:sp>
      <p:pic>
        <p:nvPicPr>
          <p:cNvPr id="7" name="image21.png"/>
          <p:cNvPicPr/>
          <p:nvPr/>
        </p:nvPicPr>
        <p:blipFill>
          <a:blip r:embed="rId2"/>
          <a:srcRect/>
          <a:stretch>
            <a:fillRect/>
          </a:stretch>
        </p:blipFill>
        <p:spPr>
          <a:xfrm>
            <a:off x="4105072" y="1147428"/>
            <a:ext cx="5232729" cy="5535038"/>
          </a:xfrm>
          <a:prstGeom prst="rect">
            <a:avLst/>
          </a:prstGeom>
          <a:ln/>
        </p:spPr>
      </p:pic>
      <p:sp>
        <p:nvSpPr>
          <p:cNvPr id="8" name="TextBox 7"/>
          <p:cNvSpPr txBox="1"/>
          <p:nvPr/>
        </p:nvSpPr>
        <p:spPr>
          <a:xfrm>
            <a:off x="11332723" y="6302830"/>
            <a:ext cx="437745" cy="369332"/>
          </a:xfrm>
          <a:prstGeom prst="rect">
            <a:avLst/>
          </a:prstGeom>
          <a:solidFill>
            <a:schemeClr val="tx1"/>
          </a:solidFill>
        </p:spPr>
        <p:txBody>
          <a:bodyPr wrap="square" rtlCol="0">
            <a:spAutoFit/>
          </a:bodyPr>
          <a:lstStyle/>
          <a:p>
            <a:r>
              <a:rPr lang="en-US" dirty="0" smtClean="0">
                <a:solidFill>
                  <a:srgbClr val="FF0000"/>
                </a:solidFill>
              </a:rPr>
              <a:t>14</a:t>
            </a:r>
            <a:endParaRPr lang="en-US" dirty="0">
              <a:solidFill>
                <a:srgbClr val="FF0000"/>
              </a:solidFill>
            </a:endParaRPr>
          </a:p>
        </p:txBody>
      </p:sp>
    </p:spTree>
    <p:extLst>
      <p:ext uri="{BB962C8B-B14F-4D97-AF65-F5344CB8AC3E}">
        <p14:creationId xmlns:p14="http://schemas.microsoft.com/office/powerpoint/2010/main" val="2145647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15</a:t>
            </a:fld>
            <a:endParaRPr lang="en-US" dirty="0"/>
          </a:p>
        </p:txBody>
      </p:sp>
      <p:sp>
        <p:nvSpPr>
          <p:cNvPr id="6" name="Subtitle 2"/>
          <p:cNvSpPr>
            <a:spLocks noGrp="1"/>
          </p:cNvSpPr>
          <p:nvPr>
            <p:ph type="subTitle" idx="1"/>
          </p:nvPr>
        </p:nvSpPr>
        <p:spPr>
          <a:xfrm>
            <a:off x="2003898" y="3194511"/>
            <a:ext cx="2178995" cy="584467"/>
          </a:xfrm>
          <a:solidFill>
            <a:schemeClr val="tx1"/>
          </a:solidFill>
        </p:spPr>
        <p:txBody>
          <a:bodyPr anchor="ctr">
            <a:noAutofit/>
          </a:bodyPr>
          <a:lstStyle/>
          <a:p>
            <a:pPr algn="l"/>
            <a:r>
              <a:rPr lang="en-US" sz="1800" dirty="0" smtClean="0">
                <a:solidFill>
                  <a:schemeClr val="bg1"/>
                </a:solidFill>
              </a:rPr>
              <a:t>Code for login and signup screen</a:t>
            </a:r>
          </a:p>
        </p:txBody>
      </p:sp>
      <p:pic>
        <p:nvPicPr>
          <p:cNvPr id="8" name="image31.png"/>
          <p:cNvPicPr/>
          <p:nvPr/>
        </p:nvPicPr>
        <p:blipFill>
          <a:blip r:embed="rId2"/>
          <a:srcRect/>
          <a:stretch>
            <a:fillRect/>
          </a:stretch>
        </p:blipFill>
        <p:spPr>
          <a:xfrm>
            <a:off x="4101830" y="375244"/>
            <a:ext cx="6400800" cy="6223000"/>
          </a:xfrm>
          <a:prstGeom prst="rect">
            <a:avLst/>
          </a:prstGeom>
          <a:ln/>
        </p:spPr>
      </p:pic>
      <p:sp>
        <p:nvSpPr>
          <p:cNvPr id="9" name="TextBox 8"/>
          <p:cNvSpPr txBox="1"/>
          <p:nvPr/>
        </p:nvSpPr>
        <p:spPr>
          <a:xfrm>
            <a:off x="11371634" y="6302830"/>
            <a:ext cx="430449" cy="369332"/>
          </a:xfrm>
          <a:prstGeom prst="rect">
            <a:avLst/>
          </a:prstGeom>
          <a:solidFill>
            <a:schemeClr val="tx1"/>
          </a:solidFill>
        </p:spPr>
        <p:txBody>
          <a:bodyPr wrap="square" rtlCol="0">
            <a:spAutoFit/>
          </a:bodyPr>
          <a:lstStyle/>
          <a:p>
            <a:r>
              <a:rPr lang="en-US" dirty="0" smtClean="0">
                <a:solidFill>
                  <a:srgbClr val="FF0000"/>
                </a:solidFill>
              </a:rPr>
              <a:t>15</a:t>
            </a:r>
            <a:endParaRPr lang="en-US" dirty="0">
              <a:solidFill>
                <a:srgbClr val="FF0000"/>
              </a:solidFill>
            </a:endParaRPr>
          </a:p>
        </p:txBody>
      </p:sp>
    </p:spTree>
    <p:extLst>
      <p:ext uri="{BB962C8B-B14F-4D97-AF65-F5344CB8AC3E}">
        <p14:creationId xmlns:p14="http://schemas.microsoft.com/office/powerpoint/2010/main" val="2212048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16</a:t>
            </a:fld>
            <a:endParaRPr lang="en-US" dirty="0"/>
          </a:p>
        </p:txBody>
      </p:sp>
      <p:sp>
        <p:nvSpPr>
          <p:cNvPr id="6" name="Subtitle 2"/>
          <p:cNvSpPr>
            <a:spLocks noGrp="1"/>
          </p:cNvSpPr>
          <p:nvPr>
            <p:ph type="subTitle" idx="1"/>
          </p:nvPr>
        </p:nvSpPr>
        <p:spPr>
          <a:xfrm>
            <a:off x="2003898" y="3194511"/>
            <a:ext cx="2178995" cy="584467"/>
          </a:xfrm>
          <a:solidFill>
            <a:schemeClr val="tx1"/>
          </a:solidFill>
        </p:spPr>
        <p:txBody>
          <a:bodyPr anchor="ctr">
            <a:noAutofit/>
          </a:bodyPr>
          <a:lstStyle/>
          <a:p>
            <a:pPr algn="l"/>
            <a:r>
              <a:rPr lang="en-US" sz="1800" dirty="0" smtClean="0">
                <a:solidFill>
                  <a:schemeClr val="bg1"/>
                </a:solidFill>
              </a:rPr>
              <a:t>Code for Main screen</a:t>
            </a:r>
          </a:p>
        </p:txBody>
      </p:sp>
      <p:pic>
        <p:nvPicPr>
          <p:cNvPr id="5" name="image16.png"/>
          <p:cNvPicPr/>
          <p:nvPr/>
        </p:nvPicPr>
        <p:blipFill>
          <a:blip r:embed="rId2"/>
          <a:srcRect/>
          <a:stretch>
            <a:fillRect/>
          </a:stretch>
        </p:blipFill>
        <p:spPr>
          <a:xfrm>
            <a:off x="4182893" y="100705"/>
            <a:ext cx="7033098" cy="6553013"/>
          </a:xfrm>
          <a:prstGeom prst="rect">
            <a:avLst/>
          </a:prstGeom>
          <a:ln/>
        </p:spPr>
      </p:pic>
      <p:sp>
        <p:nvSpPr>
          <p:cNvPr id="7" name="TextBox 6"/>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16</a:t>
            </a:r>
            <a:endParaRPr lang="en-US" dirty="0">
              <a:solidFill>
                <a:srgbClr val="FF0000"/>
              </a:solidFill>
            </a:endParaRPr>
          </a:p>
        </p:txBody>
      </p:sp>
    </p:spTree>
    <p:extLst>
      <p:ext uri="{BB962C8B-B14F-4D97-AF65-F5344CB8AC3E}">
        <p14:creationId xmlns:p14="http://schemas.microsoft.com/office/powerpoint/2010/main" val="380178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17</a:t>
            </a:fld>
            <a:endParaRPr lang="en-US" dirty="0"/>
          </a:p>
        </p:txBody>
      </p:sp>
      <p:sp>
        <p:nvSpPr>
          <p:cNvPr id="6" name="Subtitle 2"/>
          <p:cNvSpPr>
            <a:spLocks noGrp="1"/>
          </p:cNvSpPr>
          <p:nvPr>
            <p:ph type="subTitle" idx="1"/>
          </p:nvPr>
        </p:nvSpPr>
        <p:spPr>
          <a:xfrm>
            <a:off x="2003898" y="3194511"/>
            <a:ext cx="2178995" cy="584467"/>
          </a:xfrm>
          <a:solidFill>
            <a:schemeClr val="tx1"/>
          </a:solidFill>
        </p:spPr>
        <p:txBody>
          <a:bodyPr anchor="ctr">
            <a:noAutofit/>
          </a:bodyPr>
          <a:lstStyle/>
          <a:p>
            <a:pPr algn="l"/>
            <a:r>
              <a:rPr lang="en-US" sz="1800" dirty="0" smtClean="0">
                <a:solidFill>
                  <a:schemeClr val="bg1"/>
                </a:solidFill>
              </a:rPr>
              <a:t>Code for Main screen</a:t>
            </a:r>
          </a:p>
        </p:txBody>
      </p:sp>
      <p:pic>
        <p:nvPicPr>
          <p:cNvPr id="5" name="image60.png"/>
          <p:cNvPicPr/>
          <p:nvPr/>
        </p:nvPicPr>
        <p:blipFill>
          <a:blip r:embed="rId2"/>
          <a:srcRect/>
          <a:stretch>
            <a:fillRect/>
          </a:stretch>
        </p:blipFill>
        <p:spPr>
          <a:xfrm>
            <a:off x="4182893" y="134106"/>
            <a:ext cx="5226996" cy="6372827"/>
          </a:xfrm>
          <a:prstGeom prst="rect">
            <a:avLst/>
          </a:prstGeom>
          <a:ln/>
        </p:spPr>
      </p:pic>
      <p:sp>
        <p:nvSpPr>
          <p:cNvPr id="7" name="TextBox 6"/>
          <p:cNvSpPr txBox="1"/>
          <p:nvPr/>
        </p:nvSpPr>
        <p:spPr>
          <a:xfrm>
            <a:off x="11332723" y="6302830"/>
            <a:ext cx="418290" cy="369332"/>
          </a:xfrm>
          <a:prstGeom prst="rect">
            <a:avLst/>
          </a:prstGeom>
          <a:solidFill>
            <a:schemeClr val="tx1"/>
          </a:solidFill>
        </p:spPr>
        <p:txBody>
          <a:bodyPr wrap="square" rtlCol="0">
            <a:spAutoFit/>
          </a:bodyPr>
          <a:lstStyle/>
          <a:p>
            <a:r>
              <a:rPr lang="en-US" dirty="0" smtClean="0">
                <a:solidFill>
                  <a:srgbClr val="FF0000"/>
                </a:solidFill>
              </a:rPr>
              <a:t>17</a:t>
            </a:r>
            <a:endParaRPr lang="en-US" dirty="0">
              <a:solidFill>
                <a:srgbClr val="FF0000"/>
              </a:solidFill>
            </a:endParaRPr>
          </a:p>
        </p:txBody>
      </p:sp>
    </p:spTree>
    <p:extLst>
      <p:ext uri="{BB962C8B-B14F-4D97-AF65-F5344CB8AC3E}">
        <p14:creationId xmlns:p14="http://schemas.microsoft.com/office/powerpoint/2010/main" val="2824583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18</a:t>
            </a:fld>
            <a:endParaRPr lang="en-US" dirty="0"/>
          </a:p>
        </p:txBody>
      </p:sp>
      <p:sp>
        <p:nvSpPr>
          <p:cNvPr id="6" name="Subtitle 2"/>
          <p:cNvSpPr>
            <a:spLocks noGrp="1"/>
          </p:cNvSpPr>
          <p:nvPr>
            <p:ph type="subTitle" idx="1"/>
          </p:nvPr>
        </p:nvSpPr>
        <p:spPr>
          <a:xfrm>
            <a:off x="2003898" y="3194511"/>
            <a:ext cx="2178995" cy="584467"/>
          </a:xfrm>
          <a:solidFill>
            <a:schemeClr val="tx1"/>
          </a:solidFill>
        </p:spPr>
        <p:txBody>
          <a:bodyPr anchor="ctr">
            <a:noAutofit/>
          </a:bodyPr>
          <a:lstStyle/>
          <a:p>
            <a:pPr algn="l"/>
            <a:r>
              <a:rPr lang="en-US" sz="1800" dirty="0" smtClean="0">
                <a:solidFill>
                  <a:schemeClr val="bg1"/>
                </a:solidFill>
              </a:rPr>
              <a:t>Code for Main screen</a:t>
            </a:r>
          </a:p>
        </p:txBody>
      </p:sp>
      <p:pic>
        <p:nvPicPr>
          <p:cNvPr id="5" name="image48.png"/>
          <p:cNvPicPr/>
          <p:nvPr/>
        </p:nvPicPr>
        <p:blipFill>
          <a:blip r:embed="rId2"/>
          <a:srcRect/>
          <a:stretch>
            <a:fillRect/>
          </a:stretch>
        </p:blipFill>
        <p:spPr>
          <a:xfrm>
            <a:off x="4101829" y="1967067"/>
            <a:ext cx="6400800" cy="2844800"/>
          </a:xfrm>
          <a:prstGeom prst="rect">
            <a:avLst/>
          </a:prstGeom>
          <a:ln/>
        </p:spPr>
      </p:pic>
      <p:sp>
        <p:nvSpPr>
          <p:cNvPr id="7" name="TextBox 6"/>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18</a:t>
            </a:r>
            <a:endParaRPr lang="en-US" dirty="0">
              <a:solidFill>
                <a:srgbClr val="FF0000"/>
              </a:solidFill>
            </a:endParaRPr>
          </a:p>
        </p:txBody>
      </p:sp>
    </p:spTree>
    <p:extLst>
      <p:ext uri="{BB962C8B-B14F-4D97-AF65-F5344CB8AC3E}">
        <p14:creationId xmlns:p14="http://schemas.microsoft.com/office/powerpoint/2010/main" val="3919258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2613" y="518515"/>
            <a:ext cx="3686782" cy="848406"/>
          </a:xfrm>
          <a:solidFill>
            <a:schemeClr val="tx1"/>
          </a:solidFill>
        </p:spPr>
        <p:txBody>
          <a:bodyPr anchor="ctr">
            <a:normAutofit fontScale="90000"/>
          </a:bodyPr>
          <a:lstStyle/>
          <a:p>
            <a:pPr algn="l"/>
            <a:r>
              <a:rPr lang="en-US" b="1" dirty="0" smtClean="0">
                <a:solidFill>
                  <a:schemeClr val="bg1"/>
                </a:solidFill>
              </a:rPr>
              <a:t>Stakeholders</a:t>
            </a:r>
            <a:endParaRPr lang="en-US" b="1" dirty="0" smtClean="0">
              <a:solidFill>
                <a:schemeClr val="bg1"/>
              </a:solidFill>
            </a:endParaRPr>
          </a:p>
        </p:txBody>
      </p:sp>
      <p:sp>
        <p:nvSpPr>
          <p:cNvPr id="3" name="Subtitle 2"/>
          <p:cNvSpPr>
            <a:spLocks noGrp="1"/>
          </p:cNvSpPr>
          <p:nvPr>
            <p:ph type="subTitle" idx="1"/>
          </p:nvPr>
        </p:nvSpPr>
        <p:spPr>
          <a:xfrm>
            <a:off x="991902" y="1649025"/>
            <a:ext cx="10059038" cy="4396901"/>
          </a:xfrm>
          <a:solidFill>
            <a:schemeClr val="tx1"/>
          </a:solidFill>
        </p:spPr>
        <p:txBody>
          <a:bodyPr anchor="ctr">
            <a:noAutofit/>
          </a:bodyPr>
          <a:lstStyle/>
          <a:p>
            <a:pPr algn="l"/>
            <a:r>
              <a:rPr lang="en-US" sz="1800" b="1" dirty="0">
                <a:solidFill>
                  <a:srgbClr val="FF0000"/>
                </a:solidFill>
              </a:rPr>
              <a:t>1.Music </a:t>
            </a:r>
            <a:r>
              <a:rPr lang="en-US" sz="1800" b="1" dirty="0" smtClean="0">
                <a:solidFill>
                  <a:srgbClr val="FF0000"/>
                </a:solidFill>
              </a:rPr>
              <a:t>Listeners: </a:t>
            </a:r>
            <a:r>
              <a:rPr lang="en-US" sz="1800" dirty="0" smtClean="0">
                <a:solidFill>
                  <a:schemeClr val="bg1"/>
                </a:solidFill>
              </a:rPr>
              <a:t>the </a:t>
            </a:r>
            <a:r>
              <a:rPr lang="en-US" sz="1800" dirty="0">
                <a:solidFill>
                  <a:schemeClr val="bg1"/>
                </a:solidFill>
              </a:rPr>
              <a:t>music listeners will be benefitted most from this music application project, there lots of time and energy that will be saved which was previously wasted in selecting which song to play which will fit their mood. This application will automatically play the song based on the user emotion there saving users’ efforts to select songs. It will also be a fun way apart from the traditional way they used to </a:t>
            </a:r>
            <a:r>
              <a:rPr lang="en-US" sz="1800" dirty="0" smtClean="0">
                <a:solidFill>
                  <a:schemeClr val="bg1"/>
                </a:solidFill>
              </a:rPr>
              <a:t>create </a:t>
            </a:r>
            <a:r>
              <a:rPr lang="en-US" sz="1800" dirty="0">
                <a:solidFill>
                  <a:schemeClr val="bg1"/>
                </a:solidFill>
              </a:rPr>
              <a:t>a playlist and play the </a:t>
            </a:r>
            <a:r>
              <a:rPr lang="en-US" sz="1800" dirty="0" smtClean="0">
                <a:solidFill>
                  <a:schemeClr val="bg1"/>
                </a:solidFill>
              </a:rPr>
              <a:t>song.</a:t>
            </a:r>
          </a:p>
          <a:p>
            <a:pPr algn="l"/>
            <a:r>
              <a:rPr lang="en-US" sz="1800" b="1" dirty="0" smtClean="0">
                <a:solidFill>
                  <a:srgbClr val="FF0000"/>
                </a:solidFill>
              </a:rPr>
              <a:t>2.ML enthusiasts: </a:t>
            </a:r>
            <a:r>
              <a:rPr lang="en-US" sz="1800" dirty="0" smtClean="0">
                <a:solidFill>
                  <a:schemeClr val="bg1"/>
                </a:solidFill>
              </a:rPr>
              <a:t>ML </a:t>
            </a:r>
            <a:r>
              <a:rPr lang="en-US" sz="1800" dirty="0">
                <a:solidFill>
                  <a:schemeClr val="bg1"/>
                </a:solidFill>
              </a:rPr>
              <a:t>learners will also be benefitted from this project. They can directly implement this application to various use and create other projects which use emotion recognition features. They can also directly use the functions created by code authors to train their own model for emotion </a:t>
            </a:r>
            <a:r>
              <a:rPr lang="en-US" sz="1800" dirty="0" smtClean="0">
                <a:solidFill>
                  <a:schemeClr val="bg1"/>
                </a:solidFill>
              </a:rPr>
              <a:t>recognition.</a:t>
            </a:r>
          </a:p>
          <a:p>
            <a:pPr algn="l"/>
            <a:r>
              <a:rPr lang="en-US" sz="1800" b="1" dirty="0" smtClean="0">
                <a:solidFill>
                  <a:srgbClr val="FF0000"/>
                </a:solidFill>
              </a:rPr>
              <a:t>3.IT teams: </a:t>
            </a:r>
            <a:r>
              <a:rPr lang="en-US" sz="1800" dirty="0" smtClean="0">
                <a:solidFill>
                  <a:schemeClr val="bg1"/>
                </a:solidFill>
              </a:rPr>
              <a:t>IT </a:t>
            </a:r>
            <a:r>
              <a:rPr lang="en-US" sz="1800" dirty="0">
                <a:solidFill>
                  <a:schemeClr val="bg1"/>
                </a:solidFill>
              </a:rPr>
              <a:t>teams that are looking for a unique music application system apart from traditional ones could find this music player handy and they could develop it further and it could be launched as a </a:t>
            </a:r>
            <a:r>
              <a:rPr lang="en-US" sz="1800" dirty="0" smtClean="0">
                <a:solidFill>
                  <a:schemeClr val="bg1"/>
                </a:solidFill>
              </a:rPr>
              <a:t>product.</a:t>
            </a:r>
          </a:p>
          <a:p>
            <a:pPr algn="l"/>
            <a:r>
              <a:rPr lang="en-US" sz="1800" b="1" dirty="0" smtClean="0">
                <a:solidFill>
                  <a:srgbClr val="FF0000"/>
                </a:solidFill>
              </a:rPr>
              <a:t>4.Startups </a:t>
            </a:r>
            <a:r>
              <a:rPr lang="en-US" sz="1800" b="1" dirty="0">
                <a:solidFill>
                  <a:srgbClr val="FF0000"/>
                </a:solidFill>
              </a:rPr>
              <a:t>in Music </a:t>
            </a:r>
            <a:r>
              <a:rPr lang="en-US" sz="1800" b="1" dirty="0" smtClean="0">
                <a:solidFill>
                  <a:srgbClr val="FF0000"/>
                </a:solidFill>
              </a:rPr>
              <a:t>Players: </a:t>
            </a:r>
            <a:r>
              <a:rPr lang="en-US" sz="1800" dirty="0" smtClean="0">
                <a:solidFill>
                  <a:schemeClr val="bg1"/>
                </a:solidFill>
              </a:rPr>
              <a:t>Startups </a:t>
            </a:r>
            <a:r>
              <a:rPr lang="en-US" sz="1800" dirty="0">
                <a:solidFill>
                  <a:schemeClr val="bg1"/>
                </a:solidFill>
              </a:rPr>
              <a:t>that are looking to create some unique music players could integrate this application into their music players to boost the user’s experience and their sales could go up.</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19</a:t>
            </a:fld>
            <a:endParaRPr lang="en-US" dirty="0"/>
          </a:p>
        </p:txBody>
      </p:sp>
      <p:sp>
        <p:nvSpPr>
          <p:cNvPr id="5" name="TextBox 4"/>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19</a:t>
            </a:r>
            <a:endParaRPr lang="en-US" dirty="0">
              <a:solidFill>
                <a:srgbClr val="FF0000"/>
              </a:solidFill>
            </a:endParaRPr>
          </a:p>
        </p:txBody>
      </p:sp>
    </p:spTree>
    <p:extLst>
      <p:ext uri="{BB962C8B-B14F-4D97-AF65-F5344CB8AC3E}">
        <p14:creationId xmlns:p14="http://schemas.microsoft.com/office/powerpoint/2010/main" val="597600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2988" y="228600"/>
            <a:ext cx="2891083" cy="848406"/>
          </a:xfrm>
          <a:solidFill>
            <a:schemeClr val="tx1"/>
          </a:solidFill>
        </p:spPr>
        <p:txBody>
          <a:bodyPr anchor="ctr">
            <a:normAutofit fontScale="90000"/>
          </a:bodyPr>
          <a:lstStyle/>
          <a:p>
            <a:r>
              <a:rPr lang="en-US" b="1" dirty="0" smtClean="0">
                <a:solidFill>
                  <a:schemeClr val="bg1"/>
                </a:solidFill>
              </a:rPr>
              <a:t>Contents:</a:t>
            </a:r>
            <a:endParaRPr lang="en-US" b="1" dirty="0">
              <a:solidFill>
                <a:schemeClr val="bg1"/>
              </a:solidFill>
            </a:endParaRPr>
          </a:p>
        </p:txBody>
      </p:sp>
      <p:sp>
        <p:nvSpPr>
          <p:cNvPr id="3" name="Subtitle 2"/>
          <p:cNvSpPr>
            <a:spLocks noGrp="1"/>
          </p:cNvSpPr>
          <p:nvPr>
            <p:ph type="subTitle" idx="1"/>
          </p:nvPr>
        </p:nvSpPr>
        <p:spPr>
          <a:xfrm>
            <a:off x="1235413" y="1145601"/>
            <a:ext cx="3994592" cy="5633705"/>
          </a:xfrm>
          <a:solidFill>
            <a:schemeClr val="tx1"/>
          </a:solidFill>
        </p:spPr>
        <p:txBody>
          <a:bodyPr anchor="ctr">
            <a:noAutofit/>
          </a:bodyPr>
          <a:lstStyle/>
          <a:p>
            <a:pPr marL="457200" indent="-457200" algn="l">
              <a:buAutoNum type="arabicPeriod"/>
            </a:pPr>
            <a:r>
              <a:rPr lang="en-US" sz="1800" dirty="0" smtClean="0">
                <a:solidFill>
                  <a:schemeClr val="bg1"/>
                </a:solidFill>
              </a:rPr>
              <a:t>Problem Introduction</a:t>
            </a:r>
          </a:p>
          <a:p>
            <a:pPr algn="l"/>
            <a:r>
              <a:rPr lang="en-US" sz="1800" dirty="0" smtClean="0">
                <a:solidFill>
                  <a:schemeClr val="bg1"/>
                </a:solidFill>
              </a:rPr>
              <a:t>	1.1 Motivation</a:t>
            </a:r>
          </a:p>
          <a:p>
            <a:pPr algn="l"/>
            <a:r>
              <a:rPr lang="en-US" sz="1800" dirty="0">
                <a:solidFill>
                  <a:schemeClr val="bg1"/>
                </a:solidFill>
              </a:rPr>
              <a:t>	</a:t>
            </a:r>
            <a:r>
              <a:rPr lang="en-US" sz="1800" dirty="0" smtClean="0">
                <a:solidFill>
                  <a:schemeClr val="bg1"/>
                </a:solidFill>
              </a:rPr>
              <a:t>1.2 project objective</a:t>
            </a:r>
          </a:p>
          <a:p>
            <a:pPr algn="l"/>
            <a:r>
              <a:rPr lang="en-US" sz="1800" dirty="0">
                <a:solidFill>
                  <a:schemeClr val="bg1"/>
                </a:solidFill>
              </a:rPr>
              <a:t>	</a:t>
            </a:r>
            <a:r>
              <a:rPr lang="en-US" sz="1800" dirty="0" smtClean="0">
                <a:solidFill>
                  <a:schemeClr val="bg1"/>
                </a:solidFill>
              </a:rPr>
              <a:t>1.3 Scope of project</a:t>
            </a:r>
          </a:p>
          <a:p>
            <a:pPr algn="l"/>
            <a:r>
              <a:rPr lang="en-US" sz="1800" dirty="0" smtClean="0">
                <a:solidFill>
                  <a:schemeClr val="bg1"/>
                </a:solidFill>
              </a:rPr>
              <a:t>2. </a:t>
            </a:r>
            <a:r>
              <a:rPr lang="en-US" sz="1800" dirty="0" smtClean="0">
                <a:solidFill>
                  <a:schemeClr val="bg1"/>
                </a:solidFill>
              </a:rPr>
              <a:t>Libraries Used</a:t>
            </a:r>
          </a:p>
          <a:p>
            <a:pPr algn="l"/>
            <a:r>
              <a:rPr lang="en-US" sz="1800" dirty="0" smtClean="0">
                <a:solidFill>
                  <a:schemeClr val="bg1"/>
                </a:solidFill>
              </a:rPr>
              <a:t>3. Related Previous Work</a:t>
            </a:r>
          </a:p>
          <a:p>
            <a:pPr algn="l"/>
            <a:r>
              <a:rPr lang="en-US" sz="1800" dirty="0" smtClean="0">
                <a:solidFill>
                  <a:schemeClr val="bg1"/>
                </a:solidFill>
              </a:rPr>
              <a:t>4. Software and Hardware requirements</a:t>
            </a:r>
          </a:p>
          <a:p>
            <a:pPr algn="l"/>
            <a:r>
              <a:rPr lang="en-US" sz="1800" dirty="0" smtClean="0">
                <a:solidFill>
                  <a:schemeClr val="bg1"/>
                </a:solidFill>
              </a:rPr>
              <a:t>5. Proposed Method </a:t>
            </a:r>
          </a:p>
          <a:p>
            <a:pPr algn="l"/>
            <a:r>
              <a:rPr lang="en-US" sz="1800" dirty="0" smtClean="0">
                <a:solidFill>
                  <a:schemeClr val="bg1"/>
                </a:solidFill>
              </a:rPr>
              <a:t>6. Deliverables</a:t>
            </a:r>
          </a:p>
          <a:p>
            <a:pPr algn="l"/>
            <a:r>
              <a:rPr lang="en-US" sz="1800" dirty="0" smtClean="0">
                <a:solidFill>
                  <a:schemeClr val="bg1"/>
                </a:solidFill>
              </a:rPr>
              <a:t>7.Error Handling</a:t>
            </a:r>
            <a:endParaRPr lang="en-US" sz="1800" dirty="0" smtClean="0">
              <a:solidFill>
                <a:schemeClr val="bg1"/>
              </a:solidFill>
            </a:endParaRPr>
          </a:p>
          <a:p>
            <a:pPr algn="l"/>
            <a:r>
              <a:rPr lang="en-US" sz="1800" dirty="0">
                <a:solidFill>
                  <a:schemeClr val="bg1"/>
                </a:solidFill>
              </a:rPr>
              <a:t>8</a:t>
            </a:r>
            <a:r>
              <a:rPr lang="en-US" sz="1800" dirty="0" smtClean="0">
                <a:solidFill>
                  <a:schemeClr val="bg1"/>
                </a:solidFill>
              </a:rPr>
              <a:t>.Code snapshots</a:t>
            </a:r>
            <a:endParaRPr lang="en-US" sz="1800" dirty="0" smtClean="0">
              <a:solidFill>
                <a:schemeClr val="bg1"/>
              </a:solidFill>
            </a:endParaRPr>
          </a:p>
          <a:p>
            <a:pPr algn="l"/>
            <a:r>
              <a:rPr lang="en-US" sz="1800" dirty="0">
                <a:solidFill>
                  <a:schemeClr val="bg1"/>
                </a:solidFill>
              </a:rPr>
              <a:t>9</a:t>
            </a:r>
            <a:r>
              <a:rPr lang="en-US" sz="1800" dirty="0" smtClean="0">
                <a:solidFill>
                  <a:schemeClr val="bg1"/>
                </a:solidFill>
              </a:rPr>
              <a:t>. Stakeholders</a:t>
            </a:r>
          </a:p>
          <a:p>
            <a:pPr algn="l"/>
            <a:r>
              <a:rPr lang="en-US" sz="1800" dirty="0" smtClean="0">
                <a:solidFill>
                  <a:schemeClr val="bg1"/>
                </a:solidFill>
              </a:rPr>
              <a:t>10.</a:t>
            </a:r>
            <a:r>
              <a:rPr lang="en-US" sz="1800" dirty="0" smtClean="0">
                <a:solidFill>
                  <a:schemeClr val="bg1"/>
                </a:solidFill>
              </a:rPr>
              <a:t> Gantt Chart</a:t>
            </a:r>
          </a:p>
          <a:p>
            <a:pPr algn="l"/>
            <a:r>
              <a:rPr lang="en-US" sz="1800" dirty="0" smtClean="0">
                <a:solidFill>
                  <a:schemeClr val="bg1"/>
                </a:solidFill>
              </a:rPr>
              <a:t>11.Limitations and accuracy</a:t>
            </a:r>
            <a:endParaRPr lang="en-US" sz="1800" dirty="0" smtClean="0">
              <a:solidFill>
                <a:schemeClr val="bg1"/>
              </a:solidFill>
            </a:endParaRPr>
          </a:p>
          <a:p>
            <a:pPr algn="l"/>
            <a:r>
              <a:rPr lang="en-US" sz="1800" dirty="0" smtClean="0">
                <a:solidFill>
                  <a:schemeClr val="bg1"/>
                </a:solidFill>
              </a:rPr>
              <a:t>12</a:t>
            </a:r>
            <a:r>
              <a:rPr lang="en-US" sz="1800" dirty="0" smtClean="0">
                <a:solidFill>
                  <a:schemeClr val="bg1"/>
                </a:solidFill>
              </a:rPr>
              <a:t>. References</a:t>
            </a:r>
          </a:p>
        </p:txBody>
      </p:sp>
      <p:sp>
        <p:nvSpPr>
          <p:cNvPr id="4" name="Slide Number Placeholder 3"/>
          <p:cNvSpPr>
            <a:spLocks noGrp="1"/>
          </p:cNvSpPr>
          <p:nvPr>
            <p:ph type="sldNum" sz="quarter" idx="12"/>
          </p:nvPr>
        </p:nvSpPr>
        <p:spPr>
          <a:xfrm>
            <a:off x="3382735" y="6414181"/>
            <a:ext cx="2743200" cy="365125"/>
          </a:xfrm>
        </p:spPr>
        <p:txBody>
          <a:bodyPr/>
          <a:lstStyle/>
          <a:p>
            <a:fld id="{2CEF4388-26BC-4528-95A6-5DA8ACFCACE3}" type="slidenum">
              <a:rPr lang="en-US" smtClean="0"/>
              <a:t>2</a:t>
            </a:fld>
            <a:endParaRPr lang="en-US" dirty="0"/>
          </a:p>
        </p:txBody>
      </p:sp>
      <p:sp>
        <p:nvSpPr>
          <p:cNvPr id="5" name="TextBox 4"/>
          <p:cNvSpPr txBox="1"/>
          <p:nvPr/>
        </p:nvSpPr>
        <p:spPr>
          <a:xfrm>
            <a:off x="11528087" y="6302830"/>
            <a:ext cx="273996" cy="369332"/>
          </a:xfrm>
          <a:prstGeom prst="rect">
            <a:avLst/>
          </a:prstGeom>
          <a:solidFill>
            <a:schemeClr val="tx1"/>
          </a:solidFill>
        </p:spPr>
        <p:txBody>
          <a:bodyPr wrap="square" rtlCol="0">
            <a:spAutoFit/>
          </a:bodyPr>
          <a:lstStyle/>
          <a:p>
            <a:r>
              <a:rPr lang="en-US" dirty="0">
                <a:solidFill>
                  <a:srgbClr val="FF0000"/>
                </a:solidFill>
              </a:rPr>
              <a:t>2</a:t>
            </a:r>
            <a:endParaRPr lang="en-US" dirty="0">
              <a:solidFill>
                <a:srgbClr val="FF0000"/>
              </a:solidFill>
            </a:endParaRPr>
          </a:p>
        </p:txBody>
      </p:sp>
      <p:pic>
        <p:nvPicPr>
          <p:cNvPr id="22530" name="Picture 2" descr="Best Practices When Placing Content on Blogs - GroupHigh, A Mavrck Compa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95427">
            <a:off x="6643189" y="1979664"/>
            <a:ext cx="4401993" cy="34262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161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1532" y="362872"/>
            <a:ext cx="3394953" cy="848406"/>
          </a:xfrm>
          <a:solidFill>
            <a:schemeClr val="tx1"/>
          </a:solidFill>
        </p:spPr>
        <p:txBody>
          <a:bodyPr anchor="ctr">
            <a:normAutofit fontScale="90000"/>
          </a:bodyPr>
          <a:lstStyle/>
          <a:p>
            <a:pPr algn="l"/>
            <a:r>
              <a:rPr lang="en-US" b="1" dirty="0" smtClean="0">
                <a:solidFill>
                  <a:schemeClr val="bg1"/>
                </a:solidFill>
              </a:rPr>
              <a:t>Gantt Chart</a:t>
            </a:r>
            <a:endParaRPr lang="en-US" b="1" dirty="0" smtClean="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20</a:t>
            </a:fld>
            <a:endParaRPr lang="en-US" dirty="0"/>
          </a:p>
        </p:txBody>
      </p:sp>
      <p:pic>
        <p:nvPicPr>
          <p:cNvPr id="6" name="image39.png"/>
          <p:cNvPicPr/>
          <p:nvPr/>
        </p:nvPicPr>
        <p:blipFill>
          <a:blip r:embed="rId2"/>
          <a:srcRect/>
          <a:stretch>
            <a:fillRect/>
          </a:stretch>
        </p:blipFill>
        <p:spPr>
          <a:xfrm>
            <a:off x="1892030" y="1662739"/>
            <a:ext cx="8073956" cy="4296329"/>
          </a:xfrm>
          <a:prstGeom prst="rect">
            <a:avLst/>
          </a:prstGeom>
          <a:ln/>
        </p:spPr>
      </p:pic>
      <p:sp>
        <p:nvSpPr>
          <p:cNvPr id="7" name="TextBox 6"/>
          <p:cNvSpPr txBox="1"/>
          <p:nvPr/>
        </p:nvSpPr>
        <p:spPr>
          <a:xfrm>
            <a:off x="11381362" y="6302830"/>
            <a:ext cx="420721" cy="369332"/>
          </a:xfrm>
          <a:prstGeom prst="rect">
            <a:avLst/>
          </a:prstGeom>
          <a:solidFill>
            <a:schemeClr val="tx1"/>
          </a:solidFill>
        </p:spPr>
        <p:txBody>
          <a:bodyPr wrap="square" rtlCol="0">
            <a:spAutoFit/>
          </a:bodyPr>
          <a:lstStyle/>
          <a:p>
            <a:r>
              <a:rPr lang="en-US" dirty="0" smtClean="0">
                <a:solidFill>
                  <a:srgbClr val="FF0000"/>
                </a:solidFill>
              </a:rPr>
              <a:t>20</a:t>
            </a:r>
            <a:endParaRPr lang="en-US" dirty="0">
              <a:solidFill>
                <a:srgbClr val="FF0000"/>
              </a:solidFill>
            </a:endParaRPr>
          </a:p>
        </p:txBody>
      </p:sp>
    </p:spTree>
    <p:extLst>
      <p:ext uri="{BB962C8B-B14F-4D97-AF65-F5344CB8AC3E}">
        <p14:creationId xmlns:p14="http://schemas.microsoft.com/office/powerpoint/2010/main" val="1889129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21</a:t>
            </a:fld>
            <a:endParaRPr lang="en-US" dirty="0"/>
          </a:p>
        </p:txBody>
      </p:sp>
      <p:pic>
        <p:nvPicPr>
          <p:cNvPr id="5" name="image7.png"/>
          <p:cNvPicPr/>
          <p:nvPr/>
        </p:nvPicPr>
        <p:blipFill>
          <a:blip r:embed="rId2"/>
          <a:srcRect/>
          <a:stretch>
            <a:fillRect/>
          </a:stretch>
        </p:blipFill>
        <p:spPr>
          <a:xfrm>
            <a:off x="1785025" y="1157590"/>
            <a:ext cx="8472791" cy="4396903"/>
          </a:xfrm>
          <a:prstGeom prst="rect">
            <a:avLst/>
          </a:prstGeom>
          <a:ln/>
        </p:spPr>
      </p:pic>
      <p:sp>
        <p:nvSpPr>
          <p:cNvPr id="7" name="TextBox 6"/>
          <p:cNvSpPr txBox="1"/>
          <p:nvPr/>
        </p:nvSpPr>
        <p:spPr>
          <a:xfrm>
            <a:off x="11371634" y="6302830"/>
            <a:ext cx="418289" cy="369332"/>
          </a:xfrm>
          <a:prstGeom prst="rect">
            <a:avLst/>
          </a:prstGeom>
          <a:solidFill>
            <a:schemeClr val="tx1"/>
          </a:solidFill>
        </p:spPr>
        <p:txBody>
          <a:bodyPr wrap="square" rtlCol="0">
            <a:spAutoFit/>
          </a:bodyPr>
          <a:lstStyle/>
          <a:p>
            <a:r>
              <a:rPr lang="en-US" dirty="0" smtClean="0">
                <a:solidFill>
                  <a:srgbClr val="FF0000"/>
                </a:solidFill>
              </a:rPr>
              <a:t>21</a:t>
            </a:r>
            <a:endParaRPr lang="en-US" dirty="0">
              <a:solidFill>
                <a:srgbClr val="FF0000"/>
              </a:solidFill>
            </a:endParaRPr>
          </a:p>
        </p:txBody>
      </p:sp>
    </p:spTree>
    <p:extLst>
      <p:ext uri="{BB962C8B-B14F-4D97-AF65-F5344CB8AC3E}">
        <p14:creationId xmlns:p14="http://schemas.microsoft.com/office/powerpoint/2010/main" val="3782971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7284" y="436016"/>
            <a:ext cx="6848274" cy="848406"/>
          </a:xfrm>
          <a:solidFill>
            <a:schemeClr val="tx1"/>
          </a:solidFill>
        </p:spPr>
        <p:txBody>
          <a:bodyPr anchor="ctr">
            <a:normAutofit fontScale="90000"/>
          </a:bodyPr>
          <a:lstStyle/>
          <a:p>
            <a:pPr algn="l"/>
            <a:r>
              <a:rPr lang="en-US" b="1" dirty="0" smtClean="0">
                <a:solidFill>
                  <a:schemeClr val="bg1"/>
                </a:solidFill>
              </a:rPr>
              <a:t>Limitations and accuracy</a:t>
            </a:r>
            <a:endParaRPr lang="en-US" b="1" dirty="0" smtClean="0">
              <a:solidFill>
                <a:schemeClr val="bg1"/>
              </a:solidFill>
            </a:endParaRPr>
          </a:p>
        </p:txBody>
      </p:sp>
      <p:sp>
        <p:nvSpPr>
          <p:cNvPr id="3" name="Subtitle 2"/>
          <p:cNvSpPr>
            <a:spLocks noGrp="1"/>
          </p:cNvSpPr>
          <p:nvPr>
            <p:ph type="subTitle" idx="1"/>
          </p:nvPr>
        </p:nvSpPr>
        <p:spPr>
          <a:xfrm>
            <a:off x="1128089" y="2062264"/>
            <a:ext cx="10059038" cy="3857202"/>
          </a:xfrm>
          <a:solidFill>
            <a:schemeClr val="tx1"/>
          </a:solidFill>
        </p:spPr>
        <p:txBody>
          <a:bodyPr anchor="ctr">
            <a:noAutofit/>
          </a:bodyPr>
          <a:lstStyle/>
          <a:p>
            <a:pPr algn="l"/>
            <a:r>
              <a:rPr lang="en-US" sz="1800" b="1" dirty="0">
                <a:solidFill>
                  <a:srgbClr val="FF0000"/>
                </a:solidFill>
              </a:rPr>
              <a:t>Limitations:</a:t>
            </a:r>
          </a:p>
          <a:p>
            <a:pPr algn="l"/>
            <a:r>
              <a:rPr lang="en-US" sz="1800" dirty="0" smtClean="0">
                <a:solidFill>
                  <a:schemeClr val="bg1"/>
                </a:solidFill>
              </a:rPr>
              <a:t>1)Adding </a:t>
            </a:r>
            <a:r>
              <a:rPr lang="en-US" sz="1800" dirty="0">
                <a:solidFill>
                  <a:schemeClr val="bg1"/>
                </a:solidFill>
              </a:rPr>
              <a:t>and removing songs is a tedious job as someone with knowledge of JS, Html can only achieve it.</a:t>
            </a:r>
          </a:p>
          <a:p>
            <a:pPr algn="l"/>
            <a:r>
              <a:rPr lang="en-US" sz="1800" dirty="0">
                <a:solidFill>
                  <a:schemeClr val="bg1"/>
                </a:solidFill>
              </a:rPr>
              <a:t>2)This expression detection is not accurate because of the small set of data used to train the model.</a:t>
            </a:r>
          </a:p>
          <a:p>
            <a:pPr algn="l"/>
            <a:r>
              <a:rPr lang="en-US" sz="1800" dirty="0">
                <a:solidFill>
                  <a:schemeClr val="bg1"/>
                </a:solidFill>
              </a:rPr>
              <a:t>3)This can’t be run on android or </a:t>
            </a:r>
            <a:r>
              <a:rPr lang="en-US" sz="1800" dirty="0" smtClean="0">
                <a:solidFill>
                  <a:schemeClr val="bg1"/>
                </a:solidFill>
              </a:rPr>
              <a:t>iOS </a:t>
            </a:r>
            <a:r>
              <a:rPr lang="en-US" sz="1800" dirty="0">
                <a:solidFill>
                  <a:schemeClr val="bg1"/>
                </a:solidFill>
              </a:rPr>
              <a:t>as for now</a:t>
            </a:r>
            <a:r>
              <a:rPr lang="en-US" sz="1800" dirty="0" smtClean="0">
                <a:solidFill>
                  <a:schemeClr val="bg1"/>
                </a:solidFill>
              </a:rPr>
              <a:t>.</a:t>
            </a:r>
          </a:p>
          <a:p>
            <a:pPr algn="l"/>
            <a:r>
              <a:rPr lang="en-US" sz="1800" dirty="0" smtClean="0">
                <a:solidFill>
                  <a:srgbClr val="FF0000"/>
                </a:solidFill>
              </a:rPr>
              <a:t>Accuracy:</a:t>
            </a:r>
          </a:p>
          <a:p>
            <a:pPr algn="l"/>
            <a:r>
              <a:rPr lang="en-US" sz="1800" dirty="0" smtClean="0">
                <a:solidFill>
                  <a:schemeClr val="bg1"/>
                </a:solidFill>
              </a:rPr>
              <a:t>Due to smaller dataset of 414 images used the accuracy is lower closer to 70%.</a:t>
            </a:r>
          </a:p>
          <a:p>
            <a:pPr algn="l"/>
            <a:r>
              <a:rPr lang="en-US" sz="1800" dirty="0" smtClean="0">
                <a:solidFill>
                  <a:schemeClr val="bg1"/>
                </a:solidFill>
              </a:rPr>
              <a:t>Out of 107 trials performed 72 trials were correctly evaluated.</a:t>
            </a:r>
          </a:p>
          <a:p>
            <a:pPr algn="l"/>
            <a:r>
              <a:rPr lang="en-US" sz="1800" dirty="0" smtClean="0">
                <a:solidFill>
                  <a:schemeClr val="bg1"/>
                </a:solidFill>
              </a:rPr>
              <a:t>The accuracy could be increased by adding more images in dataset and retraining the  model.</a:t>
            </a:r>
          </a:p>
          <a:p>
            <a:pPr algn="l"/>
            <a:r>
              <a:rPr lang="en-US" sz="1800" dirty="0" smtClean="0">
                <a:solidFill>
                  <a:schemeClr val="bg1"/>
                </a:solidFill>
              </a:rPr>
              <a:t>Poor lighting conditions, poor webcam quality are also reasons for lower accuracy. </a:t>
            </a:r>
            <a:endParaRPr lang="en-US" sz="1800" dirty="0">
              <a:solidFill>
                <a:schemeClr val="bg1"/>
              </a:solidFill>
            </a:endParaRPr>
          </a:p>
          <a:p>
            <a:pPr algn="l"/>
            <a:endParaRPr lang="en-US" sz="1800" dirty="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22</a:t>
            </a:fld>
            <a:endParaRPr lang="en-US" dirty="0"/>
          </a:p>
        </p:txBody>
      </p:sp>
      <p:sp>
        <p:nvSpPr>
          <p:cNvPr id="5" name="TextBox 4"/>
          <p:cNvSpPr txBox="1"/>
          <p:nvPr/>
        </p:nvSpPr>
        <p:spPr>
          <a:xfrm>
            <a:off x="11361906" y="6302830"/>
            <a:ext cx="440177" cy="369332"/>
          </a:xfrm>
          <a:prstGeom prst="rect">
            <a:avLst/>
          </a:prstGeom>
          <a:solidFill>
            <a:schemeClr val="tx1"/>
          </a:solidFill>
        </p:spPr>
        <p:txBody>
          <a:bodyPr wrap="square" rtlCol="0">
            <a:spAutoFit/>
          </a:bodyPr>
          <a:lstStyle/>
          <a:p>
            <a:r>
              <a:rPr lang="en-US" dirty="0" smtClean="0">
                <a:solidFill>
                  <a:srgbClr val="FF0000"/>
                </a:solidFill>
              </a:rPr>
              <a:t>22</a:t>
            </a:r>
            <a:endParaRPr lang="en-US" dirty="0">
              <a:solidFill>
                <a:srgbClr val="FF0000"/>
              </a:solidFill>
            </a:endParaRPr>
          </a:p>
        </p:txBody>
      </p:sp>
    </p:spTree>
    <p:extLst>
      <p:ext uri="{BB962C8B-B14F-4D97-AF65-F5344CB8AC3E}">
        <p14:creationId xmlns:p14="http://schemas.microsoft.com/office/powerpoint/2010/main" val="423629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38085" y="436016"/>
            <a:ext cx="3166672" cy="848406"/>
          </a:xfrm>
          <a:solidFill>
            <a:schemeClr val="tx1"/>
          </a:solidFill>
        </p:spPr>
        <p:txBody>
          <a:bodyPr anchor="ctr">
            <a:normAutofit fontScale="90000"/>
          </a:bodyPr>
          <a:lstStyle/>
          <a:p>
            <a:pPr algn="l"/>
            <a:r>
              <a:rPr lang="en-US" b="1" dirty="0" smtClean="0">
                <a:solidFill>
                  <a:schemeClr val="bg1"/>
                </a:solidFill>
              </a:rPr>
              <a:t>References</a:t>
            </a:r>
            <a:endParaRPr lang="en-US" b="1" dirty="0" smtClean="0">
              <a:solidFill>
                <a:schemeClr val="bg1"/>
              </a:solidFill>
            </a:endParaRPr>
          </a:p>
        </p:txBody>
      </p:sp>
      <p:sp>
        <p:nvSpPr>
          <p:cNvPr id="3" name="Subtitle 2"/>
          <p:cNvSpPr>
            <a:spLocks noGrp="1"/>
          </p:cNvSpPr>
          <p:nvPr>
            <p:ph type="subTitle" idx="1"/>
          </p:nvPr>
        </p:nvSpPr>
        <p:spPr>
          <a:xfrm>
            <a:off x="991902" y="1649025"/>
            <a:ext cx="10059038" cy="4396901"/>
          </a:xfrm>
          <a:solidFill>
            <a:schemeClr val="tx1"/>
          </a:solidFill>
        </p:spPr>
        <p:txBody>
          <a:bodyPr anchor="ctr">
            <a:noAutofit/>
          </a:bodyPr>
          <a:lstStyle/>
          <a:p>
            <a:pPr algn="l"/>
            <a:r>
              <a:rPr lang="en-US" sz="1800" dirty="0">
                <a:solidFill>
                  <a:srgbClr val="FF0000"/>
                </a:solidFill>
              </a:rPr>
              <a:t>1.</a:t>
            </a:r>
            <a:r>
              <a:rPr lang="en-US" sz="1800" dirty="0">
                <a:solidFill>
                  <a:schemeClr val="bg1"/>
                </a:solidFill>
              </a:rPr>
              <a:t>Viola, P., Jones,(2001). M. Rapid object detection using a boosted cascade of simple features,  Proceedings of the 2001 IEEE Computer Society Conference on, vol. 1, pp. 511-518 </a:t>
            </a:r>
            <a:r>
              <a:rPr lang="en-US" sz="1800" dirty="0" smtClean="0">
                <a:solidFill>
                  <a:schemeClr val="bg1"/>
                </a:solidFill>
              </a:rPr>
              <a:t>IEEE.</a:t>
            </a:r>
          </a:p>
          <a:p>
            <a:pPr algn="l"/>
            <a:r>
              <a:rPr lang="en-US" sz="1800" dirty="0" smtClean="0">
                <a:solidFill>
                  <a:srgbClr val="FF0000"/>
                </a:solidFill>
              </a:rPr>
              <a:t>2.</a:t>
            </a:r>
            <a:r>
              <a:rPr lang="en-US" sz="1800" dirty="0" smtClean="0">
                <a:solidFill>
                  <a:schemeClr val="bg1"/>
                </a:solidFill>
              </a:rPr>
              <a:t>Abat</a:t>
            </a:r>
            <a:r>
              <a:rPr lang="en-US" sz="1800" dirty="0">
                <a:solidFill>
                  <a:schemeClr val="bg1"/>
                </a:solidFill>
              </a:rPr>
              <a:t>, F., Maaoui, C., prusk, A.,(2011). Human-computer interaction using emotion recognition from facial expression, </a:t>
            </a:r>
            <a:r>
              <a:rPr lang="en-US" sz="1800" dirty="0" smtClean="0">
                <a:solidFill>
                  <a:schemeClr val="bg1"/>
                </a:solidFill>
              </a:rPr>
              <a:t>UK Sim </a:t>
            </a:r>
            <a:r>
              <a:rPr lang="en-US" sz="1800" dirty="0">
                <a:solidFill>
                  <a:schemeClr val="bg1"/>
                </a:solidFill>
              </a:rPr>
              <a:t>5th European Symposium on Computer Modeling and </a:t>
            </a:r>
            <a:r>
              <a:rPr lang="en-US" sz="1800" dirty="0" smtClean="0">
                <a:solidFill>
                  <a:schemeClr val="bg1"/>
                </a:solidFill>
              </a:rPr>
              <a:t>Simulation.</a:t>
            </a:r>
          </a:p>
          <a:p>
            <a:pPr algn="l"/>
            <a:r>
              <a:rPr lang="en-US" sz="1800" dirty="0" smtClean="0">
                <a:solidFill>
                  <a:srgbClr val="FF0000"/>
                </a:solidFill>
              </a:rPr>
              <a:t>3.</a:t>
            </a:r>
            <a:r>
              <a:rPr lang="en-US" sz="1800" dirty="0" smtClean="0">
                <a:solidFill>
                  <a:schemeClr val="bg1"/>
                </a:solidFill>
              </a:rPr>
              <a:t>Davis </a:t>
            </a:r>
            <a:r>
              <a:rPr lang="en-US" sz="1800" dirty="0">
                <a:solidFill>
                  <a:schemeClr val="bg1"/>
                </a:solidFill>
              </a:rPr>
              <a:t>E., (2009). A Machine Learning Toolkit, Journal of Machine Learning Research 10, pp. 1755- </a:t>
            </a:r>
            <a:r>
              <a:rPr lang="en-US" sz="1800" dirty="0" smtClean="0">
                <a:solidFill>
                  <a:schemeClr val="bg1"/>
                </a:solidFill>
              </a:rPr>
              <a:t>1758.</a:t>
            </a:r>
          </a:p>
          <a:p>
            <a:pPr algn="l"/>
            <a:r>
              <a:rPr lang="en-US" sz="1800" dirty="0" smtClean="0">
                <a:solidFill>
                  <a:srgbClr val="FF0000"/>
                </a:solidFill>
              </a:rPr>
              <a:t>4.</a:t>
            </a:r>
            <a:r>
              <a:rPr lang="en-US" sz="1800" u="sng" dirty="0" smtClean="0">
                <a:solidFill>
                  <a:schemeClr val="bg1"/>
                </a:solidFill>
                <a:hlinkClick r:id="rId2"/>
              </a:rPr>
              <a:t>https</a:t>
            </a:r>
            <a:r>
              <a:rPr lang="en-US" sz="1800" u="sng" dirty="0">
                <a:solidFill>
                  <a:schemeClr val="bg1"/>
                </a:solidFill>
                <a:hlinkClick r:id="rId2"/>
              </a:rPr>
              <a:t>://</a:t>
            </a:r>
            <a:r>
              <a:rPr lang="en-US" sz="1800" u="sng" dirty="0" smtClean="0">
                <a:solidFill>
                  <a:schemeClr val="bg1"/>
                </a:solidFill>
                <a:hlinkClick r:id="rId2"/>
              </a:rPr>
              <a:t>docs.opencv.org/master/d7/da8/tutorial_table_of_content_imgproc.html</a:t>
            </a:r>
            <a:endParaRPr lang="en-US" sz="1800" dirty="0" smtClean="0">
              <a:solidFill>
                <a:schemeClr val="bg1"/>
              </a:solidFill>
            </a:endParaRPr>
          </a:p>
          <a:p>
            <a:pPr algn="l"/>
            <a:r>
              <a:rPr lang="en-US" sz="1800" dirty="0" smtClean="0">
                <a:solidFill>
                  <a:srgbClr val="FF0000"/>
                </a:solidFill>
              </a:rPr>
              <a:t>5.</a:t>
            </a:r>
            <a:r>
              <a:rPr lang="en-US" sz="1800" u="sng" dirty="0" smtClean="0">
                <a:solidFill>
                  <a:schemeClr val="bg1"/>
                </a:solidFill>
                <a:hlinkClick r:id="rId3"/>
              </a:rPr>
              <a:t>https</a:t>
            </a:r>
            <a:r>
              <a:rPr lang="en-US" sz="1800" u="sng" dirty="0">
                <a:solidFill>
                  <a:schemeClr val="bg1"/>
                </a:solidFill>
                <a:hlinkClick r:id="rId3"/>
              </a:rPr>
              <a:t>://</a:t>
            </a:r>
            <a:r>
              <a:rPr lang="en-US" sz="1800" u="sng" dirty="0" smtClean="0">
                <a:solidFill>
                  <a:schemeClr val="bg1"/>
                </a:solidFill>
                <a:hlinkClick r:id="rId3"/>
              </a:rPr>
              <a:t>www.sciencedirect.com/topics/computer-science/emotion-recognition</a:t>
            </a:r>
            <a:endParaRPr lang="en-US" sz="1800" dirty="0">
              <a:solidFill>
                <a:schemeClr val="bg1"/>
              </a:solidFill>
            </a:endParaRPr>
          </a:p>
          <a:p>
            <a:pPr algn="l"/>
            <a:r>
              <a:rPr lang="en-US" sz="1800" dirty="0" smtClean="0">
                <a:solidFill>
                  <a:srgbClr val="FF0000"/>
                </a:solidFill>
              </a:rPr>
              <a:t>6.</a:t>
            </a:r>
            <a:r>
              <a:rPr lang="en-US" sz="1800" u="sng" dirty="0" smtClean="0">
                <a:solidFill>
                  <a:schemeClr val="bg1"/>
                </a:solidFill>
                <a:hlinkClick r:id="rId4"/>
              </a:rPr>
              <a:t>https</a:t>
            </a:r>
            <a:r>
              <a:rPr lang="en-US" sz="1800" u="sng" dirty="0">
                <a:solidFill>
                  <a:schemeClr val="bg1"/>
                </a:solidFill>
                <a:hlinkClick r:id="rId4"/>
              </a:rPr>
              <a:t>://www.frontiersin.org/articles/10.3389/fpsyg.2018.01303/full</a:t>
            </a:r>
            <a:endParaRPr lang="en-US" sz="1800" dirty="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23</a:t>
            </a:fld>
            <a:endParaRPr lang="en-US" dirty="0"/>
          </a:p>
        </p:txBody>
      </p:sp>
      <p:sp>
        <p:nvSpPr>
          <p:cNvPr id="5" name="TextBox 4"/>
          <p:cNvSpPr txBox="1"/>
          <p:nvPr/>
        </p:nvSpPr>
        <p:spPr>
          <a:xfrm>
            <a:off x="11352179" y="6302830"/>
            <a:ext cx="449904" cy="369332"/>
          </a:xfrm>
          <a:prstGeom prst="rect">
            <a:avLst/>
          </a:prstGeom>
          <a:solidFill>
            <a:schemeClr val="tx1"/>
          </a:solidFill>
        </p:spPr>
        <p:txBody>
          <a:bodyPr wrap="square" rtlCol="0">
            <a:spAutoFit/>
          </a:bodyPr>
          <a:lstStyle/>
          <a:p>
            <a:r>
              <a:rPr lang="en-US" dirty="0" smtClean="0">
                <a:solidFill>
                  <a:srgbClr val="FF0000"/>
                </a:solidFill>
              </a:rPr>
              <a:t>23</a:t>
            </a:r>
            <a:endParaRPr lang="en-US" dirty="0">
              <a:solidFill>
                <a:srgbClr val="FF0000"/>
              </a:solidFill>
            </a:endParaRPr>
          </a:p>
        </p:txBody>
      </p:sp>
    </p:spTree>
    <p:extLst>
      <p:ext uri="{BB962C8B-B14F-4D97-AF65-F5344CB8AC3E}">
        <p14:creationId xmlns:p14="http://schemas.microsoft.com/office/powerpoint/2010/main" val="1361657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24</a:t>
            </a:fld>
            <a:endParaRPr lang="en-US" dirty="0"/>
          </a:p>
        </p:txBody>
      </p:sp>
      <p:pic>
        <p:nvPicPr>
          <p:cNvPr id="7170" name="Picture 2" descr="Question Time | The Pukeko Patc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6035" y="749030"/>
            <a:ext cx="5218244" cy="5282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59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25</a:t>
            </a:fld>
            <a:endParaRPr lang="en-US" dirty="0"/>
          </a:p>
        </p:txBody>
      </p:sp>
      <p:pic>
        <p:nvPicPr>
          <p:cNvPr id="6146" name="Picture 2" descr="How to Say 'Thank You' in Business | Proposif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745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01182" y="408895"/>
            <a:ext cx="3364525" cy="848406"/>
          </a:xfrm>
          <a:solidFill>
            <a:schemeClr val="tx1"/>
          </a:solidFill>
        </p:spPr>
        <p:txBody>
          <a:bodyPr anchor="ctr">
            <a:normAutofit fontScale="90000"/>
          </a:bodyPr>
          <a:lstStyle/>
          <a:p>
            <a:r>
              <a:rPr lang="en-US" b="1" dirty="0" smtClean="0">
                <a:solidFill>
                  <a:schemeClr val="bg1"/>
                </a:solidFill>
              </a:rPr>
              <a:t>Motivation</a:t>
            </a:r>
            <a:r>
              <a:rPr lang="en-US" b="1" dirty="0">
                <a:solidFill>
                  <a:schemeClr val="bg1"/>
                </a:solidFill>
              </a:rPr>
              <a:t>:</a:t>
            </a:r>
            <a:endParaRPr lang="en-US" dirty="0">
              <a:solidFill>
                <a:schemeClr val="bg1"/>
              </a:solidFill>
            </a:endParaRPr>
          </a:p>
        </p:txBody>
      </p:sp>
      <p:sp>
        <p:nvSpPr>
          <p:cNvPr id="3" name="Subtitle 2"/>
          <p:cNvSpPr>
            <a:spLocks noGrp="1"/>
          </p:cNvSpPr>
          <p:nvPr>
            <p:ph type="subTitle" idx="1"/>
          </p:nvPr>
        </p:nvSpPr>
        <p:spPr>
          <a:xfrm>
            <a:off x="1205592" y="1685318"/>
            <a:ext cx="9840686" cy="3445328"/>
          </a:xfrm>
          <a:solidFill>
            <a:schemeClr val="tx1"/>
          </a:solidFill>
        </p:spPr>
        <p:txBody>
          <a:bodyPr anchor="ctr">
            <a:noAutofit/>
          </a:bodyPr>
          <a:lstStyle/>
          <a:p>
            <a:r>
              <a:rPr lang="en-US" sz="1800" dirty="0">
                <a:solidFill>
                  <a:schemeClr val="bg1"/>
                </a:solidFill>
              </a:rPr>
              <a:t>“I have always loved to use smart devices, be it google assistance, Alexa, Cortana, or Siri, I was fascinated by the way how they reacted when we asked them something using only our voice and how beautifully the responded to that, in today's era of IoT and AI, one thing which I thought was lacking is they are unable to judge our mood or emotion and respond accordingly, I loved to listen to music but the traditional ways of choosing and making playlist are outdated, in today’s era when most of the things can be connected to an AI why can’t our music apps be like that, which can play according to our emotion and mood, therefore I thought of this project a long time ago but due to my own limitation of not knowing how to use ML or Python I could not complete the project than but when I got this opportunity I was excited to make that wish of communicating with the devices using our faces a reality</a:t>
            </a:r>
            <a:r>
              <a:rPr lang="en-US" sz="1800" dirty="0" smtClean="0">
                <a:solidFill>
                  <a:schemeClr val="bg1"/>
                </a:solidFill>
              </a:rPr>
              <a:t>.”                              </a:t>
            </a:r>
          </a:p>
          <a:p>
            <a:r>
              <a:rPr lang="en-US" sz="1800" dirty="0">
                <a:solidFill>
                  <a:schemeClr val="bg1"/>
                </a:solidFill>
              </a:rPr>
              <a:t> </a:t>
            </a:r>
            <a:r>
              <a:rPr lang="en-US" sz="1800" dirty="0" smtClean="0">
                <a:solidFill>
                  <a:schemeClr val="bg1"/>
                </a:solidFill>
              </a:rPr>
              <a:t>                                                                                                                                                          -Prabhat Yadav</a:t>
            </a:r>
          </a:p>
        </p:txBody>
      </p:sp>
      <p:sp>
        <p:nvSpPr>
          <p:cNvPr id="4" name="Slide Number Placeholder 3"/>
          <p:cNvSpPr>
            <a:spLocks noGrp="1"/>
          </p:cNvSpPr>
          <p:nvPr>
            <p:ph type="sldNum" sz="quarter" idx="12"/>
          </p:nvPr>
        </p:nvSpPr>
        <p:spPr>
          <a:xfrm>
            <a:off x="3382735" y="6414181"/>
            <a:ext cx="2743200" cy="365125"/>
          </a:xfrm>
        </p:spPr>
        <p:txBody>
          <a:bodyPr/>
          <a:lstStyle/>
          <a:p>
            <a:fld id="{2CEF4388-26BC-4528-95A6-5DA8ACFCACE3}" type="slidenum">
              <a:rPr lang="en-US" smtClean="0"/>
              <a:t>3</a:t>
            </a:fld>
            <a:endParaRPr lang="en-US" dirty="0"/>
          </a:p>
        </p:txBody>
      </p:sp>
      <p:sp>
        <p:nvSpPr>
          <p:cNvPr id="5" name="TextBox 4"/>
          <p:cNvSpPr txBox="1"/>
          <p:nvPr/>
        </p:nvSpPr>
        <p:spPr>
          <a:xfrm>
            <a:off x="11528087" y="6302830"/>
            <a:ext cx="273996" cy="369332"/>
          </a:xfrm>
          <a:prstGeom prst="rect">
            <a:avLst/>
          </a:prstGeom>
          <a:solidFill>
            <a:schemeClr val="tx1"/>
          </a:solidFill>
        </p:spPr>
        <p:txBody>
          <a:bodyPr wrap="square" rtlCol="0">
            <a:spAutoFit/>
          </a:bodyPr>
          <a:lstStyle/>
          <a:p>
            <a:r>
              <a:rPr lang="en-US" dirty="0" smtClean="0">
                <a:solidFill>
                  <a:srgbClr val="FF0000"/>
                </a:solidFill>
              </a:rPr>
              <a:t>3</a:t>
            </a:r>
            <a:endParaRPr lang="en-US" dirty="0">
              <a:solidFill>
                <a:srgbClr val="FF0000"/>
              </a:solidFill>
            </a:endParaRPr>
          </a:p>
        </p:txBody>
      </p:sp>
    </p:spTree>
    <p:extLst>
      <p:ext uri="{BB962C8B-B14F-4D97-AF65-F5344CB8AC3E}">
        <p14:creationId xmlns:p14="http://schemas.microsoft.com/office/powerpoint/2010/main" val="1582357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574" y="224328"/>
            <a:ext cx="5149668" cy="848406"/>
          </a:xfrm>
          <a:solidFill>
            <a:schemeClr val="tx1"/>
          </a:solidFill>
        </p:spPr>
        <p:txBody>
          <a:bodyPr anchor="ctr">
            <a:normAutofit fontScale="90000"/>
          </a:bodyPr>
          <a:lstStyle/>
          <a:p>
            <a:r>
              <a:rPr lang="en-US" dirty="0" smtClean="0">
                <a:solidFill>
                  <a:schemeClr val="bg1"/>
                </a:solidFill>
              </a:rPr>
              <a:t>Project Objective:</a:t>
            </a:r>
            <a:endParaRPr lang="en-US" dirty="0">
              <a:solidFill>
                <a:schemeClr val="bg1"/>
              </a:solidFill>
            </a:endParaRPr>
          </a:p>
        </p:txBody>
      </p:sp>
      <p:sp>
        <p:nvSpPr>
          <p:cNvPr id="3" name="Subtitle 2"/>
          <p:cNvSpPr>
            <a:spLocks noGrp="1"/>
          </p:cNvSpPr>
          <p:nvPr>
            <p:ph type="subTitle" idx="1"/>
          </p:nvPr>
        </p:nvSpPr>
        <p:spPr>
          <a:xfrm>
            <a:off x="923490" y="1556424"/>
            <a:ext cx="3239948" cy="4221805"/>
          </a:xfrm>
          <a:solidFill>
            <a:schemeClr val="tx1"/>
          </a:solidFill>
        </p:spPr>
        <p:txBody>
          <a:bodyPr anchor="ctr">
            <a:noAutofit/>
          </a:bodyPr>
          <a:lstStyle/>
          <a:p>
            <a:r>
              <a:rPr lang="en-US" sz="1800" dirty="0">
                <a:solidFill>
                  <a:schemeClr val="bg1"/>
                </a:solidFill>
              </a:rPr>
              <a:t>This project makes the life of all music listeners easier and also aims to automate the process of music playing and makes the process a lot of fun. It plays the songs for the user that may fit their current emotion, helping the user automate the initial song selection.</a:t>
            </a:r>
          </a:p>
        </p:txBody>
      </p:sp>
      <p:sp>
        <p:nvSpPr>
          <p:cNvPr id="4" name="Slide Number Placeholder 3"/>
          <p:cNvSpPr>
            <a:spLocks noGrp="1"/>
          </p:cNvSpPr>
          <p:nvPr>
            <p:ph type="sldNum" sz="quarter" idx="12"/>
          </p:nvPr>
        </p:nvSpPr>
        <p:spPr>
          <a:xfrm>
            <a:off x="3382735" y="6414181"/>
            <a:ext cx="2743200" cy="365125"/>
          </a:xfrm>
        </p:spPr>
        <p:txBody>
          <a:bodyPr/>
          <a:lstStyle/>
          <a:p>
            <a:fld id="{2CEF4388-26BC-4528-95A6-5DA8ACFCACE3}" type="slidenum">
              <a:rPr lang="en-US" smtClean="0"/>
              <a:t>4</a:t>
            </a:fld>
            <a:endParaRPr lang="en-US" dirty="0"/>
          </a:p>
        </p:txBody>
      </p:sp>
      <p:pic>
        <p:nvPicPr>
          <p:cNvPr id="1026" name="Picture 2" descr="Listening Music Images, Stock Photos &amp; Vectors | Shutter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973" y="2167575"/>
            <a:ext cx="2535345" cy="19803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Listening to Music at Work | Robert Ha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1973" y="4204818"/>
            <a:ext cx="2535345" cy="1690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Boy Reading Text Tablet Listening Music Stock Vector (Royalty Free)  6085247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313" y="3008204"/>
            <a:ext cx="1879929" cy="20417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537815" y="6312558"/>
            <a:ext cx="273996" cy="369332"/>
          </a:xfrm>
          <a:prstGeom prst="rect">
            <a:avLst/>
          </a:prstGeom>
          <a:solidFill>
            <a:schemeClr val="tx1"/>
          </a:solidFill>
        </p:spPr>
        <p:txBody>
          <a:bodyPr wrap="square" rtlCol="0">
            <a:spAutoFit/>
          </a:bodyPr>
          <a:lstStyle/>
          <a:p>
            <a:r>
              <a:rPr lang="en-US" dirty="0" smtClean="0">
                <a:solidFill>
                  <a:srgbClr val="FF0000"/>
                </a:solidFill>
              </a:rPr>
              <a:t>4</a:t>
            </a:r>
            <a:endParaRPr lang="en-US" dirty="0">
              <a:solidFill>
                <a:srgbClr val="FF0000"/>
              </a:solidFill>
            </a:endParaRPr>
          </a:p>
        </p:txBody>
      </p:sp>
    </p:spTree>
    <p:extLst>
      <p:ext uri="{BB962C8B-B14F-4D97-AF65-F5344CB8AC3E}">
        <p14:creationId xmlns:p14="http://schemas.microsoft.com/office/powerpoint/2010/main" val="3343820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1141" y="401783"/>
            <a:ext cx="4736125" cy="848406"/>
          </a:xfrm>
          <a:solidFill>
            <a:schemeClr val="tx1"/>
          </a:solidFill>
        </p:spPr>
        <p:txBody>
          <a:bodyPr anchor="ctr">
            <a:normAutofit fontScale="90000"/>
          </a:bodyPr>
          <a:lstStyle/>
          <a:p>
            <a:pPr algn="l"/>
            <a:r>
              <a:rPr lang="en-US" dirty="0" smtClean="0">
                <a:solidFill>
                  <a:schemeClr val="bg1"/>
                </a:solidFill>
              </a:rPr>
              <a:t>Scope of project</a:t>
            </a:r>
            <a:endParaRPr lang="en-US" dirty="0" smtClean="0">
              <a:solidFill>
                <a:schemeClr val="bg1"/>
              </a:solidFill>
            </a:endParaRPr>
          </a:p>
        </p:txBody>
      </p:sp>
      <p:sp>
        <p:nvSpPr>
          <p:cNvPr id="3" name="Subtitle 2"/>
          <p:cNvSpPr>
            <a:spLocks noGrp="1"/>
          </p:cNvSpPr>
          <p:nvPr>
            <p:ph type="subTitle" idx="1"/>
          </p:nvPr>
        </p:nvSpPr>
        <p:spPr>
          <a:xfrm>
            <a:off x="1088860" y="1889599"/>
            <a:ext cx="10059038" cy="1806912"/>
          </a:xfrm>
          <a:solidFill>
            <a:schemeClr val="tx1"/>
          </a:solidFill>
        </p:spPr>
        <p:txBody>
          <a:bodyPr anchor="ctr">
            <a:noAutofit/>
          </a:bodyPr>
          <a:lstStyle/>
          <a:p>
            <a:pPr algn="l"/>
            <a:r>
              <a:rPr lang="en-US" sz="1800" dirty="0" smtClean="0">
                <a:solidFill>
                  <a:schemeClr val="bg1"/>
                </a:solidFill>
              </a:rPr>
              <a:t>1.The </a:t>
            </a:r>
            <a:r>
              <a:rPr lang="en-US" sz="1800" dirty="0">
                <a:solidFill>
                  <a:schemeClr val="bg1"/>
                </a:solidFill>
              </a:rPr>
              <a:t>application cannot be run on android or </a:t>
            </a:r>
            <a:r>
              <a:rPr lang="en-US" sz="1800" dirty="0" smtClean="0">
                <a:solidFill>
                  <a:schemeClr val="bg1"/>
                </a:solidFill>
              </a:rPr>
              <a:t>iOS, </a:t>
            </a:r>
            <a:r>
              <a:rPr lang="en-US" sz="1800" dirty="0">
                <a:solidFill>
                  <a:schemeClr val="bg1"/>
                </a:solidFill>
              </a:rPr>
              <a:t>it can only be run on Windows, Linux, and macOS.In the future, this application may be available for android and </a:t>
            </a:r>
            <a:r>
              <a:rPr lang="en-US" sz="1800" dirty="0" smtClean="0">
                <a:solidFill>
                  <a:schemeClr val="bg1"/>
                </a:solidFill>
              </a:rPr>
              <a:t>iOS.</a:t>
            </a:r>
          </a:p>
          <a:p>
            <a:pPr algn="l"/>
            <a:r>
              <a:rPr lang="en-US" sz="1800" dirty="0" smtClean="0">
                <a:solidFill>
                  <a:schemeClr val="bg1"/>
                </a:solidFill>
              </a:rPr>
              <a:t>2.In future it can be integrated with different AI available to give better user experience.</a:t>
            </a:r>
          </a:p>
          <a:p>
            <a:pPr algn="l"/>
            <a:r>
              <a:rPr lang="en-US" sz="1800" dirty="0" smtClean="0">
                <a:solidFill>
                  <a:schemeClr val="bg1"/>
                </a:solidFill>
              </a:rPr>
              <a:t>3.Can be launched as a product.</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5</a:t>
            </a:fld>
            <a:endParaRPr lang="en-US" dirty="0"/>
          </a:p>
        </p:txBody>
      </p:sp>
      <p:pic>
        <p:nvPicPr>
          <p:cNvPr id="3074" name="Picture 2" descr="Top Google Assistant Apps List – Home Autom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8618" y="4238898"/>
            <a:ext cx="2849761" cy="16292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t Alexa - Microsoft St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8379" y="4781285"/>
            <a:ext cx="2645923" cy="16292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528087" y="6302830"/>
            <a:ext cx="273996" cy="369332"/>
          </a:xfrm>
          <a:prstGeom prst="rect">
            <a:avLst/>
          </a:prstGeom>
          <a:solidFill>
            <a:schemeClr val="tx1"/>
          </a:solidFill>
        </p:spPr>
        <p:txBody>
          <a:bodyPr wrap="square" rtlCol="0">
            <a:spAutoFit/>
          </a:bodyPr>
          <a:lstStyle/>
          <a:p>
            <a:r>
              <a:rPr lang="en-US" dirty="0" smtClean="0">
                <a:solidFill>
                  <a:srgbClr val="FF0000"/>
                </a:solidFill>
              </a:rPr>
              <a:t>5</a:t>
            </a:r>
            <a:endParaRPr lang="en-US" dirty="0">
              <a:solidFill>
                <a:srgbClr val="FF0000"/>
              </a:solidFill>
            </a:endParaRPr>
          </a:p>
        </p:txBody>
      </p:sp>
    </p:spTree>
    <p:extLst>
      <p:ext uri="{BB962C8B-B14F-4D97-AF65-F5344CB8AC3E}">
        <p14:creationId xmlns:p14="http://schemas.microsoft.com/office/powerpoint/2010/main" val="330145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1141" y="401783"/>
            <a:ext cx="4736125" cy="848406"/>
          </a:xfrm>
          <a:solidFill>
            <a:schemeClr val="tx1"/>
          </a:solidFill>
        </p:spPr>
        <p:txBody>
          <a:bodyPr anchor="ctr">
            <a:normAutofit fontScale="90000"/>
          </a:bodyPr>
          <a:lstStyle/>
          <a:p>
            <a:pPr algn="l"/>
            <a:r>
              <a:rPr lang="en-US" dirty="0" smtClean="0">
                <a:solidFill>
                  <a:schemeClr val="bg1"/>
                </a:solidFill>
              </a:rPr>
              <a:t>Libraries Used :</a:t>
            </a:r>
            <a:endParaRPr lang="en-US" dirty="0" smtClean="0">
              <a:solidFill>
                <a:schemeClr val="bg1"/>
              </a:solidFill>
            </a:endParaRPr>
          </a:p>
        </p:txBody>
      </p:sp>
      <p:sp>
        <p:nvSpPr>
          <p:cNvPr id="3" name="Subtitle 2"/>
          <p:cNvSpPr>
            <a:spLocks noGrp="1"/>
          </p:cNvSpPr>
          <p:nvPr>
            <p:ph type="subTitle" idx="1"/>
          </p:nvPr>
        </p:nvSpPr>
        <p:spPr>
          <a:xfrm>
            <a:off x="573773" y="2384839"/>
            <a:ext cx="5914736" cy="2605451"/>
          </a:xfrm>
          <a:solidFill>
            <a:schemeClr val="tx1"/>
          </a:solidFill>
        </p:spPr>
        <p:txBody>
          <a:bodyPr anchor="ctr">
            <a:noAutofit/>
          </a:bodyPr>
          <a:lstStyle/>
          <a:p>
            <a:pPr algn="l"/>
            <a:r>
              <a:rPr lang="en-US" sz="1800" dirty="0">
                <a:solidFill>
                  <a:srgbClr val="FF0000"/>
                </a:solidFill>
              </a:rPr>
              <a:t>1.</a:t>
            </a:r>
            <a:r>
              <a:rPr lang="en-US" sz="1800" b="1" dirty="0">
                <a:solidFill>
                  <a:srgbClr val="FF0000"/>
                </a:solidFill>
              </a:rPr>
              <a:t>OpenCV</a:t>
            </a:r>
            <a:r>
              <a:rPr lang="en-US" sz="1800" dirty="0">
                <a:solidFill>
                  <a:srgbClr val="FF0000"/>
                </a:solidFill>
              </a:rPr>
              <a:t>- </a:t>
            </a:r>
            <a:r>
              <a:rPr lang="en-US" sz="1800" dirty="0" smtClean="0">
                <a:solidFill>
                  <a:schemeClr val="bg1"/>
                </a:solidFill>
              </a:rPr>
              <a:t>Image processing</a:t>
            </a:r>
            <a:r>
              <a:rPr lang="en-US" sz="1800" dirty="0">
                <a:solidFill>
                  <a:schemeClr val="bg1"/>
                </a:solidFill>
              </a:rPr>
              <a:t> </a:t>
            </a:r>
            <a:endParaRPr lang="en-US" sz="1800" dirty="0" smtClean="0">
              <a:solidFill>
                <a:schemeClr val="bg1"/>
              </a:solidFill>
            </a:endParaRPr>
          </a:p>
          <a:p>
            <a:pPr algn="l"/>
            <a:r>
              <a:rPr lang="en-US" sz="1800" dirty="0" smtClean="0">
                <a:solidFill>
                  <a:srgbClr val="FF0000"/>
                </a:solidFill>
              </a:rPr>
              <a:t>2</a:t>
            </a:r>
            <a:r>
              <a:rPr lang="en-US" sz="1800" dirty="0">
                <a:solidFill>
                  <a:srgbClr val="FF0000"/>
                </a:solidFill>
              </a:rPr>
              <a:t>. Argparse  </a:t>
            </a:r>
            <a:r>
              <a:rPr lang="en-US" sz="1800" dirty="0" smtClean="0">
                <a:solidFill>
                  <a:schemeClr val="bg1"/>
                </a:solidFill>
              </a:rPr>
              <a:t>-CLI(Command </a:t>
            </a:r>
            <a:r>
              <a:rPr lang="en-US" sz="1800" dirty="0">
                <a:solidFill>
                  <a:schemeClr val="bg1"/>
                </a:solidFill>
              </a:rPr>
              <a:t>Line Interface) </a:t>
            </a:r>
            <a:endParaRPr lang="en-US" sz="1800" dirty="0" smtClean="0">
              <a:solidFill>
                <a:schemeClr val="bg1"/>
              </a:solidFill>
            </a:endParaRPr>
          </a:p>
          <a:p>
            <a:pPr algn="l"/>
            <a:r>
              <a:rPr lang="en-US" sz="1800" dirty="0" smtClean="0">
                <a:solidFill>
                  <a:srgbClr val="FF0000"/>
                </a:solidFill>
              </a:rPr>
              <a:t>3.</a:t>
            </a:r>
            <a:r>
              <a:rPr lang="en-US" sz="1800" b="1" dirty="0" smtClean="0">
                <a:solidFill>
                  <a:srgbClr val="FF0000"/>
                </a:solidFill>
              </a:rPr>
              <a:t>Eel</a:t>
            </a:r>
            <a:r>
              <a:rPr lang="en-US" sz="1800" dirty="0" smtClean="0">
                <a:solidFill>
                  <a:srgbClr val="FF0000"/>
                </a:solidFill>
              </a:rPr>
              <a:t> </a:t>
            </a:r>
            <a:r>
              <a:rPr lang="en-US" sz="1800" dirty="0" smtClean="0">
                <a:solidFill>
                  <a:schemeClr val="bg1"/>
                </a:solidFill>
              </a:rPr>
              <a:t>– connecting python and HTML,JS,CSS</a:t>
            </a:r>
          </a:p>
          <a:p>
            <a:pPr algn="l"/>
            <a:r>
              <a:rPr lang="en-US" sz="1800" dirty="0">
                <a:solidFill>
                  <a:srgbClr val="FF0000"/>
                </a:solidFill>
              </a:rPr>
              <a:t> </a:t>
            </a:r>
            <a:r>
              <a:rPr lang="en-US" sz="1800" dirty="0" smtClean="0">
                <a:solidFill>
                  <a:srgbClr val="FF0000"/>
                </a:solidFill>
              </a:rPr>
              <a:t>4.</a:t>
            </a:r>
            <a:r>
              <a:rPr lang="en-US" sz="1800" b="1" dirty="0" smtClean="0">
                <a:solidFill>
                  <a:srgbClr val="FF0000"/>
                </a:solidFill>
              </a:rPr>
              <a:t>Tkinter</a:t>
            </a:r>
            <a:r>
              <a:rPr lang="en-US" sz="1800" dirty="0" smtClean="0">
                <a:solidFill>
                  <a:srgbClr val="FF0000"/>
                </a:solidFill>
              </a:rPr>
              <a:t>- </a:t>
            </a:r>
            <a:r>
              <a:rPr lang="en-US" sz="1800" dirty="0" smtClean="0">
                <a:solidFill>
                  <a:schemeClr val="bg1"/>
                </a:solidFill>
              </a:rPr>
              <a:t>graphical </a:t>
            </a:r>
            <a:r>
              <a:rPr lang="en-US" sz="1800" dirty="0">
                <a:solidFill>
                  <a:schemeClr val="bg1"/>
                </a:solidFill>
              </a:rPr>
              <a:t>user interface(GUI)  in python.</a:t>
            </a:r>
          </a:p>
          <a:p>
            <a:pPr algn="l"/>
            <a:r>
              <a:rPr lang="en-US" sz="1800" dirty="0">
                <a:solidFill>
                  <a:schemeClr val="bg1"/>
                </a:solidFill>
              </a:rPr>
              <a:t> </a:t>
            </a:r>
          </a:p>
          <a:p>
            <a:pPr algn="l"/>
            <a:r>
              <a:rPr lang="en-US" sz="1800" dirty="0">
                <a:solidFill>
                  <a:schemeClr val="bg1"/>
                </a:solidFill>
              </a:rPr>
              <a:t> </a:t>
            </a:r>
            <a:r>
              <a:rPr lang="en-US" sz="1800" dirty="0" smtClean="0">
                <a:solidFill>
                  <a:schemeClr val="bg1"/>
                </a:solidFill>
              </a:rPr>
              <a:t>other </a:t>
            </a:r>
            <a:r>
              <a:rPr lang="en-US" sz="1800" dirty="0">
                <a:solidFill>
                  <a:schemeClr val="bg1"/>
                </a:solidFill>
              </a:rPr>
              <a:t>python libraries used are - time, os, glob, random.</a:t>
            </a:r>
          </a:p>
          <a:p>
            <a:pPr algn="l"/>
            <a:endParaRPr lang="en-US" sz="1800" dirty="0" smtClean="0">
              <a:solidFill>
                <a:schemeClr val="bg1"/>
              </a:solidFill>
            </a:endParaRP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6</a:t>
            </a:fld>
            <a:endParaRPr lang="en-US" dirty="0"/>
          </a:p>
        </p:txBody>
      </p:sp>
      <p:pic>
        <p:nvPicPr>
          <p:cNvPr id="4098" name="Picture 2" descr="OpenCV Tutorial: A Guide to Learn OpenCV - PyImag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576" y="3142035"/>
            <a:ext cx="4257586" cy="2660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528087" y="6302830"/>
            <a:ext cx="273996" cy="369332"/>
          </a:xfrm>
          <a:prstGeom prst="rect">
            <a:avLst/>
          </a:prstGeom>
          <a:solidFill>
            <a:schemeClr val="tx1"/>
          </a:solidFill>
        </p:spPr>
        <p:txBody>
          <a:bodyPr wrap="square" rtlCol="0">
            <a:spAutoFit/>
          </a:bodyPr>
          <a:lstStyle/>
          <a:p>
            <a:r>
              <a:rPr lang="en-US" dirty="0" smtClean="0">
                <a:solidFill>
                  <a:srgbClr val="FF0000"/>
                </a:solidFill>
              </a:rPr>
              <a:t>6</a:t>
            </a:r>
            <a:endParaRPr lang="en-US" dirty="0">
              <a:solidFill>
                <a:srgbClr val="FF0000"/>
              </a:solidFill>
            </a:endParaRPr>
          </a:p>
        </p:txBody>
      </p:sp>
    </p:spTree>
    <p:extLst>
      <p:ext uri="{BB962C8B-B14F-4D97-AF65-F5344CB8AC3E}">
        <p14:creationId xmlns:p14="http://schemas.microsoft.com/office/powerpoint/2010/main" val="1719492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2188" y="226685"/>
            <a:ext cx="6438466" cy="848406"/>
          </a:xfrm>
          <a:solidFill>
            <a:schemeClr val="tx1"/>
          </a:solidFill>
        </p:spPr>
        <p:txBody>
          <a:bodyPr anchor="ctr">
            <a:normAutofit fontScale="90000"/>
          </a:bodyPr>
          <a:lstStyle/>
          <a:p>
            <a:pPr algn="l"/>
            <a:r>
              <a:rPr lang="en-US" b="1" dirty="0" smtClean="0">
                <a:solidFill>
                  <a:schemeClr val="bg1"/>
                </a:solidFill>
              </a:rPr>
              <a:t>Related Previous Work</a:t>
            </a:r>
            <a:endParaRPr lang="en-US" b="1" dirty="0" smtClean="0">
              <a:solidFill>
                <a:schemeClr val="bg1"/>
              </a:solidFill>
            </a:endParaRPr>
          </a:p>
        </p:txBody>
      </p:sp>
      <p:sp>
        <p:nvSpPr>
          <p:cNvPr id="3" name="Subtitle 2"/>
          <p:cNvSpPr>
            <a:spLocks noGrp="1"/>
          </p:cNvSpPr>
          <p:nvPr>
            <p:ph type="subTitle" idx="1"/>
          </p:nvPr>
        </p:nvSpPr>
        <p:spPr>
          <a:xfrm>
            <a:off x="272055" y="1190079"/>
            <a:ext cx="6683221" cy="5521134"/>
          </a:xfrm>
          <a:solidFill>
            <a:schemeClr val="tx1"/>
          </a:solidFill>
        </p:spPr>
        <p:txBody>
          <a:bodyPr anchor="ctr">
            <a:noAutofit/>
          </a:bodyPr>
          <a:lstStyle/>
          <a:p>
            <a:pPr algn="l"/>
            <a:r>
              <a:rPr lang="en-US" sz="1800" dirty="0">
                <a:solidFill>
                  <a:srgbClr val="FF0000"/>
                </a:solidFill>
              </a:rPr>
              <a:t>1. </a:t>
            </a:r>
            <a:r>
              <a:rPr lang="en-US" sz="1800" b="1" dirty="0">
                <a:solidFill>
                  <a:srgbClr val="FF0000"/>
                </a:solidFill>
              </a:rPr>
              <a:t>Spotify</a:t>
            </a:r>
            <a:r>
              <a:rPr lang="en-US" sz="1800" dirty="0">
                <a:solidFill>
                  <a:srgbClr val="FF0000"/>
                </a:solidFill>
              </a:rPr>
              <a:t>  </a:t>
            </a:r>
            <a:r>
              <a:rPr lang="en-US" sz="1800" dirty="0">
                <a:solidFill>
                  <a:schemeClr val="bg1"/>
                </a:solidFill>
              </a:rPr>
              <a:t>-  this application gives the user accessibility features like playing songs from the top song list or already built playlist and recommending users based on their previous songs, which they have listened to, they also provide a feature like playing the songs in a loop or playing songs in queue.</a:t>
            </a:r>
          </a:p>
          <a:p>
            <a:pPr algn="l"/>
            <a:r>
              <a:rPr lang="en-US" sz="1800" dirty="0" smtClean="0">
                <a:solidFill>
                  <a:srgbClr val="FF0000"/>
                </a:solidFill>
              </a:rPr>
              <a:t>2.</a:t>
            </a:r>
            <a:r>
              <a:rPr lang="en-US" sz="1800" b="1" dirty="0" smtClean="0">
                <a:solidFill>
                  <a:srgbClr val="FF0000"/>
                </a:solidFill>
              </a:rPr>
              <a:t>Saavan</a:t>
            </a:r>
            <a:r>
              <a:rPr lang="en-US" sz="1800" dirty="0" smtClean="0">
                <a:solidFill>
                  <a:srgbClr val="FF0000"/>
                </a:solidFill>
              </a:rPr>
              <a:t> </a:t>
            </a:r>
            <a:r>
              <a:rPr lang="en-US" sz="1800" dirty="0">
                <a:solidFill>
                  <a:schemeClr val="bg1"/>
                </a:solidFill>
              </a:rPr>
              <a:t>-this application is also similar to Spotify and gives the user accessibility features like playing songs from the top song list or already built playlist and recommending users based on their previous songs, which they have listened to, they also provide a feature like playing the songs in a loop or playing songs in </a:t>
            </a:r>
            <a:r>
              <a:rPr lang="en-US" sz="1800" dirty="0" smtClean="0">
                <a:solidFill>
                  <a:schemeClr val="bg1"/>
                </a:solidFill>
              </a:rPr>
              <a:t>queue.</a:t>
            </a:r>
          </a:p>
          <a:p>
            <a:pPr algn="l"/>
            <a:r>
              <a:rPr lang="en-US" sz="1800" dirty="0" smtClean="0">
                <a:solidFill>
                  <a:srgbClr val="FF0000"/>
                </a:solidFill>
              </a:rPr>
              <a:t>3.</a:t>
            </a:r>
            <a:r>
              <a:rPr lang="en-US" sz="1800" b="1" dirty="0" smtClean="0">
                <a:solidFill>
                  <a:srgbClr val="FF0000"/>
                </a:solidFill>
              </a:rPr>
              <a:t>Youtube </a:t>
            </a:r>
            <a:r>
              <a:rPr lang="en-US" sz="1800" b="1" dirty="0">
                <a:solidFill>
                  <a:srgbClr val="FF0000"/>
                </a:solidFill>
              </a:rPr>
              <a:t>Music</a:t>
            </a:r>
            <a:r>
              <a:rPr lang="en-US" sz="1800" dirty="0">
                <a:solidFill>
                  <a:srgbClr val="FF0000"/>
                </a:solidFill>
              </a:rPr>
              <a:t> </a:t>
            </a:r>
            <a:r>
              <a:rPr lang="en-US" sz="1800" dirty="0">
                <a:solidFill>
                  <a:schemeClr val="bg1"/>
                </a:solidFill>
              </a:rPr>
              <a:t>- All the above features which are provided by Saavan or Spotify are also provided by </a:t>
            </a:r>
            <a:r>
              <a:rPr lang="en-US" sz="1800" dirty="0" smtClean="0">
                <a:solidFill>
                  <a:schemeClr val="bg1"/>
                </a:solidFill>
              </a:rPr>
              <a:t>YouTube </a:t>
            </a:r>
            <a:r>
              <a:rPr lang="en-US" sz="1800" dirty="0">
                <a:solidFill>
                  <a:schemeClr val="bg1"/>
                </a:solidFill>
              </a:rPr>
              <a:t>music apart from these features </a:t>
            </a:r>
            <a:r>
              <a:rPr lang="en-US" sz="1800" dirty="0" smtClean="0">
                <a:solidFill>
                  <a:schemeClr val="bg1"/>
                </a:solidFill>
              </a:rPr>
              <a:t>YouTube </a:t>
            </a:r>
            <a:r>
              <a:rPr lang="en-US" sz="1800" dirty="0">
                <a:solidFill>
                  <a:schemeClr val="bg1"/>
                </a:solidFill>
              </a:rPr>
              <a:t>music comes with inbuilt support of google home(Which is google assistance) and can be controlled by using voice and it also makes playlist automatically for the user and recommends songs based on the previous choice of the user.</a:t>
            </a:r>
          </a:p>
          <a:p>
            <a:pPr algn="l"/>
            <a:r>
              <a:rPr lang="en-US" sz="1800" dirty="0" smtClean="0">
                <a:solidFill>
                  <a:srgbClr val="FF0000"/>
                </a:solidFill>
              </a:rPr>
              <a:t>4.</a:t>
            </a:r>
            <a:r>
              <a:rPr lang="en-US" sz="1800" b="1" dirty="0" smtClean="0">
                <a:solidFill>
                  <a:srgbClr val="FF0000"/>
                </a:solidFill>
              </a:rPr>
              <a:t>Amazon </a:t>
            </a:r>
            <a:r>
              <a:rPr lang="en-US" sz="1800" b="1" dirty="0">
                <a:solidFill>
                  <a:srgbClr val="FF0000"/>
                </a:solidFill>
              </a:rPr>
              <a:t>Music</a:t>
            </a:r>
            <a:r>
              <a:rPr lang="en-US" sz="1800" dirty="0">
                <a:solidFill>
                  <a:srgbClr val="FF0000"/>
                </a:solidFill>
              </a:rPr>
              <a:t> </a:t>
            </a:r>
            <a:r>
              <a:rPr lang="en-US" sz="1800" dirty="0">
                <a:solidFill>
                  <a:schemeClr val="bg1"/>
                </a:solidFill>
              </a:rPr>
              <a:t>- </a:t>
            </a:r>
            <a:r>
              <a:rPr lang="en-US" sz="1800" dirty="0" smtClean="0">
                <a:solidFill>
                  <a:schemeClr val="bg1"/>
                </a:solidFill>
              </a:rPr>
              <a:t>Apart </a:t>
            </a:r>
            <a:r>
              <a:rPr lang="en-US" sz="1800" dirty="0">
                <a:solidFill>
                  <a:schemeClr val="bg1"/>
                </a:solidFill>
              </a:rPr>
              <a:t>from all features mentioned above in various music applications. It comes with inbuilt support of Alexa which is amazon AI assistance and can be controlled by using voice and can be connected with Echo Dot which is an AI assistance device of Amazon.</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7</a:t>
            </a:fld>
            <a:endParaRPr lang="en-US" dirty="0"/>
          </a:p>
        </p:txBody>
      </p:sp>
      <p:pic>
        <p:nvPicPr>
          <p:cNvPr id="5122" name="Picture 2" descr="Spotify's Censorship Crisis is About Social Responsibilit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0023" y="1277273"/>
            <a:ext cx="1977752" cy="13394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JioSaavn - Crunchbase Company Profile &amp; F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7775" y="2535890"/>
            <a:ext cx="2042876" cy="204287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azon.com: Amazon Music: Appstore for Androi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0024" y="2616740"/>
            <a:ext cx="1977752" cy="19777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YouTube Music set to replace Google Play Music: Here's why | Technology  News – India TV"/>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6188" y="4594492"/>
            <a:ext cx="3148686" cy="17711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580878" y="6388822"/>
            <a:ext cx="273996" cy="369332"/>
          </a:xfrm>
          <a:prstGeom prst="rect">
            <a:avLst/>
          </a:prstGeom>
          <a:solidFill>
            <a:schemeClr val="tx1"/>
          </a:solidFill>
        </p:spPr>
        <p:txBody>
          <a:bodyPr wrap="square" rtlCol="0">
            <a:spAutoFit/>
          </a:bodyPr>
          <a:lstStyle/>
          <a:p>
            <a:r>
              <a:rPr lang="en-US" dirty="0" smtClean="0">
                <a:solidFill>
                  <a:srgbClr val="FF0000"/>
                </a:solidFill>
              </a:rPr>
              <a:t>7</a:t>
            </a:r>
            <a:endParaRPr lang="en-US" dirty="0">
              <a:solidFill>
                <a:srgbClr val="FF0000"/>
              </a:solidFill>
            </a:endParaRPr>
          </a:p>
        </p:txBody>
      </p:sp>
    </p:spTree>
    <p:extLst>
      <p:ext uri="{BB962C8B-B14F-4D97-AF65-F5344CB8AC3E}">
        <p14:creationId xmlns:p14="http://schemas.microsoft.com/office/powerpoint/2010/main" val="2904540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7983" y="187774"/>
            <a:ext cx="7013021" cy="848406"/>
          </a:xfrm>
          <a:solidFill>
            <a:schemeClr val="tx1"/>
          </a:solidFill>
        </p:spPr>
        <p:txBody>
          <a:bodyPr anchor="ctr">
            <a:normAutofit/>
          </a:bodyPr>
          <a:lstStyle/>
          <a:p>
            <a:pPr algn="l"/>
            <a:r>
              <a:rPr lang="en-US" sz="3600" b="1" dirty="0" smtClean="0">
                <a:solidFill>
                  <a:schemeClr val="bg1"/>
                </a:solidFill>
              </a:rPr>
              <a:t>Software and Hardware requirements</a:t>
            </a:r>
            <a:endParaRPr lang="en-US" sz="3600" b="1" dirty="0" smtClean="0">
              <a:solidFill>
                <a:schemeClr val="bg1"/>
              </a:solidFill>
            </a:endParaRPr>
          </a:p>
        </p:txBody>
      </p:sp>
      <p:sp>
        <p:nvSpPr>
          <p:cNvPr id="3" name="Subtitle 2"/>
          <p:cNvSpPr>
            <a:spLocks noGrp="1"/>
          </p:cNvSpPr>
          <p:nvPr>
            <p:ph type="subTitle" idx="1"/>
          </p:nvPr>
        </p:nvSpPr>
        <p:spPr>
          <a:xfrm>
            <a:off x="193916" y="1162640"/>
            <a:ext cx="5457855" cy="5505855"/>
          </a:xfrm>
          <a:solidFill>
            <a:schemeClr val="tx1"/>
          </a:solidFill>
        </p:spPr>
        <p:txBody>
          <a:bodyPr anchor="ctr">
            <a:noAutofit/>
          </a:bodyPr>
          <a:lstStyle/>
          <a:p>
            <a:pPr algn="l"/>
            <a:r>
              <a:rPr lang="en-US" sz="1800" b="1" dirty="0">
                <a:solidFill>
                  <a:schemeClr val="bg1"/>
                </a:solidFill>
              </a:rPr>
              <a:t>1. Hardware requirements</a:t>
            </a:r>
            <a:endParaRPr lang="en-US" sz="1800" dirty="0">
              <a:solidFill>
                <a:schemeClr val="bg1"/>
              </a:solidFill>
            </a:endParaRPr>
          </a:p>
          <a:p>
            <a:pPr algn="l"/>
            <a:r>
              <a:rPr lang="en-US" sz="1800" dirty="0" smtClean="0">
                <a:solidFill>
                  <a:schemeClr val="bg1"/>
                </a:solidFill>
              </a:rPr>
              <a:t>	• </a:t>
            </a:r>
            <a:r>
              <a:rPr lang="en-US" sz="1800" dirty="0">
                <a:solidFill>
                  <a:schemeClr val="bg1"/>
                </a:solidFill>
              </a:rPr>
              <a:t>Processor: 2 GHz </a:t>
            </a:r>
          </a:p>
          <a:p>
            <a:pPr algn="l"/>
            <a:r>
              <a:rPr lang="en-US" sz="1800" dirty="0" smtClean="0">
                <a:solidFill>
                  <a:schemeClr val="bg1"/>
                </a:solidFill>
              </a:rPr>
              <a:t>	• </a:t>
            </a:r>
            <a:r>
              <a:rPr lang="en-US" sz="1800" dirty="0">
                <a:solidFill>
                  <a:schemeClr val="bg1"/>
                </a:solidFill>
              </a:rPr>
              <a:t>RAM: 1 GB (2 GB recommended)</a:t>
            </a:r>
          </a:p>
          <a:p>
            <a:pPr algn="l"/>
            <a:r>
              <a:rPr lang="en-US" sz="1800" dirty="0" smtClean="0">
                <a:solidFill>
                  <a:schemeClr val="bg1"/>
                </a:solidFill>
              </a:rPr>
              <a:t>	•</a:t>
            </a:r>
            <a:r>
              <a:rPr lang="en-US" sz="1800" dirty="0">
                <a:solidFill>
                  <a:schemeClr val="bg1"/>
                </a:solidFill>
              </a:rPr>
              <a:t>Storage:200MB (500MB </a:t>
            </a:r>
            <a:r>
              <a:rPr lang="en-US" sz="1800" dirty="0" smtClean="0">
                <a:solidFill>
                  <a:schemeClr val="bg1"/>
                </a:solidFill>
              </a:rPr>
              <a:t>recommended)</a:t>
            </a:r>
          </a:p>
          <a:p>
            <a:pPr algn="l"/>
            <a:r>
              <a:rPr lang="en-US" sz="1800" dirty="0">
                <a:solidFill>
                  <a:schemeClr val="bg1"/>
                </a:solidFill>
              </a:rPr>
              <a:t>	</a:t>
            </a:r>
            <a:r>
              <a:rPr lang="en-US" sz="1800" dirty="0" smtClean="0">
                <a:solidFill>
                  <a:schemeClr val="bg1"/>
                </a:solidFill>
              </a:rPr>
              <a:t>•Webcam</a:t>
            </a:r>
            <a:endParaRPr lang="en-US" sz="1800" dirty="0" smtClean="0">
              <a:solidFill>
                <a:schemeClr val="bg1"/>
              </a:solidFill>
            </a:endParaRPr>
          </a:p>
          <a:p>
            <a:pPr algn="l"/>
            <a:r>
              <a:rPr lang="en-US" sz="1800" b="1" dirty="0" smtClean="0">
                <a:solidFill>
                  <a:schemeClr val="bg1"/>
                </a:solidFill>
              </a:rPr>
              <a:t>2</a:t>
            </a:r>
            <a:r>
              <a:rPr lang="en-US" sz="1800" b="1" dirty="0">
                <a:solidFill>
                  <a:schemeClr val="bg1"/>
                </a:solidFill>
              </a:rPr>
              <a:t>. Browser </a:t>
            </a:r>
            <a:endParaRPr lang="en-US" sz="1800" dirty="0">
              <a:solidFill>
                <a:schemeClr val="bg1"/>
              </a:solidFill>
            </a:endParaRPr>
          </a:p>
          <a:p>
            <a:pPr algn="l"/>
            <a:r>
              <a:rPr lang="en-US" sz="1800" dirty="0" smtClean="0">
                <a:solidFill>
                  <a:schemeClr val="bg1"/>
                </a:solidFill>
              </a:rPr>
              <a:t>	• </a:t>
            </a:r>
            <a:r>
              <a:rPr lang="en-US" sz="1800" dirty="0">
                <a:solidFill>
                  <a:schemeClr val="bg1"/>
                </a:solidFill>
              </a:rPr>
              <a:t>Chrome 51 or higher (latest recommended)</a:t>
            </a:r>
          </a:p>
          <a:p>
            <a:pPr algn="l"/>
            <a:r>
              <a:rPr lang="en-US" sz="1800" b="1" dirty="0" smtClean="0">
                <a:solidFill>
                  <a:schemeClr val="bg1"/>
                </a:solidFill>
              </a:rPr>
              <a:t>3.Database </a:t>
            </a:r>
            <a:endParaRPr lang="en-US" sz="1800" dirty="0" smtClean="0">
              <a:solidFill>
                <a:schemeClr val="bg1"/>
              </a:solidFill>
            </a:endParaRPr>
          </a:p>
          <a:p>
            <a:pPr algn="l"/>
            <a:r>
              <a:rPr lang="en-US" sz="1800" dirty="0" smtClean="0">
                <a:solidFill>
                  <a:schemeClr val="bg1"/>
                </a:solidFill>
              </a:rPr>
              <a:t>	• .csv file</a:t>
            </a:r>
          </a:p>
          <a:p>
            <a:pPr algn="l"/>
            <a:r>
              <a:rPr lang="en-US" sz="1800" b="1" dirty="0" smtClean="0">
                <a:solidFill>
                  <a:schemeClr val="bg1"/>
                </a:solidFill>
              </a:rPr>
              <a:t>4.Software </a:t>
            </a:r>
            <a:r>
              <a:rPr lang="en-US" sz="1800" b="1" dirty="0">
                <a:solidFill>
                  <a:schemeClr val="bg1"/>
                </a:solidFill>
              </a:rPr>
              <a:t>requirements</a:t>
            </a:r>
            <a:endParaRPr lang="en-US" sz="1800" dirty="0">
              <a:solidFill>
                <a:schemeClr val="bg1"/>
              </a:solidFill>
            </a:endParaRPr>
          </a:p>
          <a:p>
            <a:pPr algn="l"/>
            <a:r>
              <a:rPr lang="en-US" sz="1800" b="1" dirty="0" smtClean="0">
                <a:solidFill>
                  <a:schemeClr val="bg1"/>
                </a:solidFill>
              </a:rPr>
              <a:t> •</a:t>
            </a:r>
            <a:r>
              <a:rPr lang="en-US" sz="1800" b="1" dirty="0">
                <a:solidFill>
                  <a:schemeClr val="bg1"/>
                </a:solidFill>
              </a:rPr>
              <a:t>OS requirement :</a:t>
            </a:r>
            <a:endParaRPr lang="en-US" sz="1800" dirty="0">
              <a:solidFill>
                <a:schemeClr val="bg1"/>
              </a:solidFill>
            </a:endParaRPr>
          </a:p>
          <a:p>
            <a:pPr algn="l"/>
            <a:r>
              <a:rPr lang="en-US" sz="1800" dirty="0">
                <a:solidFill>
                  <a:schemeClr val="bg1"/>
                </a:solidFill>
              </a:rPr>
              <a:t>    </a:t>
            </a:r>
            <a:r>
              <a:rPr lang="en-US" sz="1800" dirty="0" smtClean="0">
                <a:solidFill>
                  <a:schemeClr val="bg1"/>
                </a:solidFill>
              </a:rPr>
              <a:t>	•</a:t>
            </a:r>
            <a:r>
              <a:rPr lang="en-US" sz="1800" dirty="0">
                <a:solidFill>
                  <a:schemeClr val="bg1"/>
                </a:solidFill>
              </a:rPr>
              <a:t>Windows 7 or higher</a:t>
            </a:r>
          </a:p>
          <a:p>
            <a:pPr algn="l"/>
            <a:r>
              <a:rPr lang="en-US" sz="1800" dirty="0">
                <a:solidFill>
                  <a:schemeClr val="bg1"/>
                </a:solidFill>
              </a:rPr>
              <a:t>    </a:t>
            </a:r>
            <a:r>
              <a:rPr lang="en-US" sz="1800" dirty="0" smtClean="0">
                <a:solidFill>
                  <a:schemeClr val="bg1"/>
                </a:solidFill>
              </a:rPr>
              <a:t>	•</a:t>
            </a:r>
            <a:r>
              <a:rPr lang="en-US" sz="1800" dirty="0">
                <a:solidFill>
                  <a:schemeClr val="bg1"/>
                </a:solidFill>
              </a:rPr>
              <a:t>Ubuntu 14 or above</a:t>
            </a:r>
          </a:p>
          <a:p>
            <a:pPr algn="l"/>
            <a:r>
              <a:rPr lang="en-US" sz="1800" dirty="0">
                <a:solidFill>
                  <a:schemeClr val="bg1"/>
                </a:solidFill>
              </a:rPr>
              <a:t>    </a:t>
            </a:r>
            <a:r>
              <a:rPr lang="en-US" sz="1800" dirty="0" smtClean="0">
                <a:solidFill>
                  <a:schemeClr val="bg1"/>
                </a:solidFill>
              </a:rPr>
              <a:t>	•</a:t>
            </a:r>
            <a:r>
              <a:rPr lang="en-US" sz="1800" dirty="0">
                <a:solidFill>
                  <a:schemeClr val="bg1"/>
                </a:solidFill>
              </a:rPr>
              <a:t>macOS 10.12 or above recommended</a:t>
            </a:r>
          </a:p>
          <a:p>
            <a:pPr algn="l"/>
            <a:r>
              <a:rPr lang="en-US" sz="1800" dirty="0" smtClean="0">
                <a:solidFill>
                  <a:schemeClr val="bg1"/>
                </a:solidFill>
              </a:rPr>
              <a:t> •</a:t>
            </a:r>
            <a:r>
              <a:rPr lang="en-US" sz="1800" dirty="0">
                <a:solidFill>
                  <a:schemeClr val="bg1"/>
                </a:solidFill>
              </a:rPr>
              <a:t>Python2.8 or above(python 3 or above recommended)</a:t>
            </a:r>
          </a:p>
        </p:txBody>
      </p:sp>
      <p:sp>
        <p:nvSpPr>
          <p:cNvPr id="4" name="Slide Number Placeholder 3"/>
          <p:cNvSpPr>
            <a:spLocks noGrp="1"/>
          </p:cNvSpPr>
          <p:nvPr>
            <p:ph type="sldNum" sz="quarter" idx="12"/>
          </p:nvPr>
        </p:nvSpPr>
        <p:spPr>
          <a:xfrm>
            <a:off x="3382735" y="6410529"/>
            <a:ext cx="2638686" cy="368778"/>
          </a:xfrm>
        </p:spPr>
        <p:txBody>
          <a:bodyPr/>
          <a:lstStyle/>
          <a:p>
            <a:fld id="{2CEF4388-26BC-4528-95A6-5DA8ACFCACE3}" type="slidenum">
              <a:rPr lang="en-US" smtClean="0"/>
              <a:t>8</a:t>
            </a:fld>
            <a:endParaRPr lang="en-US" dirty="0"/>
          </a:p>
        </p:txBody>
      </p:sp>
      <p:pic>
        <p:nvPicPr>
          <p:cNvPr id="2052" name="Picture 4" descr="My 7 Favorite Software Developer Productivity Tools | by Adam Hughes |  Level Up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506" y="2105817"/>
            <a:ext cx="3619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528087" y="6302830"/>
            <a:ext cx="273996" cy="369332"/>
          </a:xfrm>
          <a:prstGeom prst="rect">
            <a:avLst/>
          </a:prstGeom>
          <a:solidFill>
            <a:schemeClr val="tx1"/>
          </a:solidFill>
        </p:spPr>
        <p:txBody>
          <a:bodyPr wrap="square" rtlCol="0">
            <a:spAutoFit/>
          </a:bodyPr>
          <a:lstStyle/>
          <a:p>
            <a:r>
              <a:rPr lang="en-US" dirty="0" smtClean="0">
                <a:solidFill>
                  <a:srgbClr val="FF0000"/>
                </a:solidFill>
              </a:rPr>
              <a:t>8</a:t>
            </a:r>
            <a:endParaRPr lang="en-US" dirty="0">
              <a:solidFill>
                <a:srgbClr val="FF0000"/>
              </a:solidFill>
            </a:endParaRPr>
          </a:p>
        </p:txBody>
      </p:sp>
    </p:spTree>
    <p:extLst>
      <p:ext uri="{BB962C8B-B14F-4D97-AF65-F5344CB8AC3E}">
        <p14:creationId xmlns:p14="http://schemas.microsoft.com/office/powerpoint/2010/main" val="3833301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82735" y="401783"/>
            <a:ext cx="5164142" cy="848406"/>
          </a:xfrm>
          <a:solidFill>
            <a:schemeClr val="tx1"/>
          </a:solidFill>
        </p:spPr>
        <p:txBody>
          <a:bodyPr anchor="ctr">
            <a:normAutofit fontScale="90000"/>
          </a:bodyPr>
          <a:lstStyle/>
          <a:p>
            <a:r>
              <a:rPr lang="en-US" b="1" dirty="0" smtClean="0">
                <a:solidFill>
                  <a:schemeClr val="bg1"/>
                </a:solidFill>
              </a:rPr>
              <a:t>Proposed Method</a:t>
            </a:r>
            <a:endParaRPr lang="en-US" b="1" dirty="0">
              <a:solidFill>
                <a:schemeClr val="bg1"/>
              </a:solidFill>
            </a:endParaRPr>
          </a:p>
        </p:txBody>
      </p:sp>
      <p:sp>
        <p:nvSpPr>
          <p:cNvPr id="3" name="Subtitle 2"/>
          <p:cNvSpPr>
            <a:spLocks noGrp="1"/>
          </p:cNvSpPr>
          <p:nvPr>
            <p:ph type="subTitle" idx="1"/>
          </p:nvPr>
        </p:nvSpPr>
        <p:spPr>
          <a:xfrm>
            <a:off x="339830" y="1323331"/>
            <a:ext cx="3736060" cy="5441568"/>
          </a:xfrm>
          <a:solidFill>
            <a:schemeClr val="tx1"/>
          </a:solidFill>
        </p:spPr>
        <p:txBody>
          <a:bodyPr anchor="ctr">
            <a:noAutofit/>
          </a:bodyPr>
          <a:lstStyle/>
          <a:p>
            <a:r>
              <a:rPr lang="en-US" sz="1800" dirty="0">
                <a:solidFill>
                  <a:schemeClr val="bg1"/>
                </a:solidFill>
              </a:rPr>
              <a:t>The overall system can be divided into various logical stages like capturing an image, detection of a face, detection of landmark points on the detected face, classifying those feature points with the help of the OpenCV haarcascade_frontalface.xml, and then generating the playlist according to that recognized mood. During the training phase, a dataset of images will be created to train the model.xml while after implementation of the system a single captured image can be given to a trained model file to predict the mood. The different moods in which the system will classify the images are happy, neutral, and sad. The system will pre-sort the songs according to their genre in the above-mentioned categories.</a:t>
            </a:r>
          </a:p>
          <a:p>
            <a:endParaRPr lang="en-US" sz="1800" dirty="0" smtClean="0">
              <a:solidFill>
                <a:schemeClr val="bg1"/>
              </a:solidFill>
            </a:endParaRPr>
          </a:p>
        </p:txBody>
      </p:sp>
      <p:sp>
        <p:nvSpPr>
          <p:cNvPr id="4" name="Slide Number Placeholder 3"/>
          <p:cNvSpPr>
            <a:spLocks noGrp="1"/>
          </p:cNvSpPr>
          <p:nvPr>
            <p:ph type="sldNum" sz="quarter" idx="12"/>
          </p:nvPr>
        </p:nvSpPr>
        <p:spPr>
          <a:xfrm>
            <a:off x="3382735" y="6414181"/>
            <a:ext cx="2743200" cy="365125"/>
          </a:xfrm>
        </p:spPr>
        <p:txBody>
          <a:bodyPr/>
          <a:lstStyle/>
          <a:p>
            <a:fld id="{2CEF4388-26BC-4528-95A6-5DA8ACFCACE3}" type="slidenum">
              <a:rPr lang="en-US" smtClean="0"/>
              <a:t>9</a:t>
            </a:fld>
            <a:endParaRPr lang="en-US" dirty="0"/>
          </a:p>
        </p:txBody>
      </p:sp>
      <p:pic>
        <p:nvPicPr>
          <p:cNvPr id="5" name="image63.png"/>
          <p:cNvPicPr/>
          <p:nvPr/>
        </p:nvPicPr>
        <p:blipFill>
          <a:blip r:embed="rId2"/>
          <a:srcRect/>
          <a:stretch>
            <a:fillRect/>
          </a:stretch>
        </p:blipFill>
        <p:spPr>
          <a:xfrm>
            <a:off x="4494179" y="1823863"/>
            <a:ext cx="7227650" cy="4089786"/>
          </a:xfrm>
          <a:prstGeom prst="rect">
            <a:avLst/>
          </a:prstGeom>
          <a:ln/>
        </p:spPr>
      </p:pic>
      <p:sp>
        <p:nvSpPr>
          <p:cNvPr id="6" name="TextBox 5"/>
          <p:cNvSpPr txBox="1"/>
          <p:nvPr/>
        </p:nvSpPr>
        <p:spPr>
          <a:xfrm>
            <a:off x="11528087" y="6302830"/>
            <a:ext cx="273996" cy="369332"/>
          </a:xfrm>
          <a:prstGeom prst="rect">
            <a:avLst/>
          </a:prstGeom>
          <a:solidFill>
            <a:schemeClr val="tx1"/>
          </a:solidFill>
        </p:spPr>
        <p:txBody>
          <a:bodyPr wrap="square" rtlCol="0">
            <a:spAutoFit/>
          </a:bodyPr>
          <a:lstStyle/>
          <a:p>
            <a:r>
              <a:rPr lang="en-US" dirty="0">
                <a:solidFill>
                  <a:srgbClr val="FF0000"/>
                </a:solidFill>
              </a:rPr>
              <a:t>9</a:t>
            </a:r>
            <a:endParaRPr lang="en-US" dirty="0">
              <a:solidFill>
                <a:srgbClr val="FF0000"/>
              </a:solidFill>
            </a:endParaRPr>
          </a:p>
        </p:txBody>
      </p:sp>
    </p:spTree>
    <p:extLst>
      <p:ext uri="{BB962C8B-B14F-4D97-AF65-F5344CB8AC3E}">
        <p14:creationId xmlns:p14="http://schemas.microsoft.com/office/powerpoint/2010/main" val="263529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1299</Words>
  <Application>Microsoft Office PowerPoint</Application>
  <PresentationFormat>Widescreen</PresentationFormat>
  <Paragraphs>151</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Mini Project</vt:lpstr>
      <vt:lpstr>Contents:</vt:lpstr>
      <vt:lpstr>Motivation:</vt:lpstr>
      <vt:lpstr>Project Objective:</vt:lpstr>
      <vt:lpstr>Scope of project</vt:lpstr>
      <vt:lpstr>Libraries Used :</vt:lpstr>
      <vt:lpstr>Related Previous Work</vt:lpstr>
      <vt:lpstr>Software and Hardware requirements</vt:lpstr>
      <vt:lpstr>Proposed Method</vt:lpstr>
      <vt:lpstr>PowerPoint Presentation</vt:lpstr>
      <vt:lpstr>Deliverables</vt:lpstr>
      <vt:lpstr>PowerPoint Presentation</vt:lpstr>
      <vt:lpstr>Error Handling</vt:lpstr>
      <vt:lpstr>Code snapshots</vt:lpstr>
      <vt:lpstr>PowerPoint Presentation</vt:lpstr>
      <vt:lpstr>PowerPoint Presentation</vt:lpstr>
      <vt:lpstr>PowerPoint Presentation</vt:lpstr>
      <vt:lpstr>PowerPoint Presentation</vt:lpstr>
      <vt:lpstr>Stakeholders</vt:lpstr>
      <vt:lpstr>Gantt Chart</vt:lpstr>
      <vt:lpstr>PowerPoint Presentation</vt:lpstr>
      <vt:lpstr>Limitations and accuracy</vt:lpstr>
      <vt:lpstr>References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dc:title>
  <dc:creator>Microsoft account</dc:creator>
  <cp:lastModifiedBy>Microsoft account</cp:lastModifiedBy>
  <cp:revision>21</cp:revision>
  <dcterms:created xsi:type="dcterms:W3CDTF">2020-11-02T20:42:19Z</dcterms:created>
  <dcterms:modified xsi:type="dcterms:W3CDTF">2020-11-02T23:32:29Z</dcterms:modified>
</cp:coreProperties>
</file>